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3" r:id="rId7"/>
    <p:sldId id="276" r:id="rId8"/>
    <p:sldId id="275" r:id="rId9"/>
    <p:sldId id="274" r:id="rId10"/>
    <p:sldId id="273" r:id="rId11"/>
    <p:sldId id="264" r:id="rId12"/>
    <p:sldId id="272" r:id="rId13"/>
    <p:sldId id="271" r:id="rId14"/>
    <p:sldId id="270" r:id="rId15"/>
    <p:sldId id="269" r:id="rId16"/>
    <p:sldId id="268" r:id="rId17"/>
    <p:sldId id="267" r:id="rId18"/>
    <p:sldId id="266" r:id="rId19"/>
    <p:sldId id="265" r:id="rId20"/>
    <p:sldId id="279" r:id="rId21"/>
    <p:sldId id="278" r:id="rId22"/>
    <p:sldId id="277" r:id="rId23"/>
    <p:sldId id="281" r:id="rId24"/>
    <p:sldId id="280" r:id="rId25"/>
    <p:sldId id="284" r:id="rId26"/>
    <p:sldId id="285" r:id="rId27"/>
    <p:sldId id="286" r:id="rId28"/>
    <p:sldId id="287" r:id="rId29"/>
    <p:sldId id="288" r:id="rId30"/>
    <p:sldId id="283" r:id="rId31"/>
    <p:sldId id="289" r:id="rId32"/>
    <p:sldId id="290" r:id="rId33"/>
    <p:sldId id="291" r:id="rId34"/>
    <p:sldId id="292" r:id="rId35"/>
    <p:sldId id="293" r:id="rId36"/>
    <p:sldId id="282"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F9DE82-3529-45AC-96DF-64DD40E3979E}">
          <p14:sldIdLst>
            <p14:sldId id="257"/>
            <p14:sldId id="258"/>
            <p14:sldId id="259"/>
            <p14:sldId id="260"/>
            <p14:sldId id="262"/>
            <p14:sldId id="263"/>
            <p14:sldId id="276"/>
            <p14:sldId id="275"/>
            <p14:sldId id="274"/>
            <p14:sldId id="273"/>
            <p14:sldId id="264"/>
            <p14:sldId id="272"/>
            <p14:sldId id="271"/>
            <p14:sldId id="270"/>
            <p14:sldId id="269"/>
            <p14:sldId id="268"/>
            <p14:sldId id="267"/>
            <p14:sldId id="266"/>
            <p14:sldId id="265"/>
            <p14:sldId id="279"/>
            <p14:sldId id="278"/>
            <p14:sldId id="277"/>
            <p14:sldId id="281"/>
            <p14:sldId id="280"/>
            <p14:sldId id="284"/>
            <p14:sldId id="285"/>
            <p14:sldId id="286"/>
            <p14:sldId id="287"/>
            <p14:sldId id="288"/>
            <p14:sldId id="283"/>
            <p14:sldId id="289"/>
            <p14:sldId id="290"/>
            <p14:sldId id="291"/>
            <p14:sldId id="292"/>
            <p14:sldId id="293"/>
            <p14:sldId id="282"/>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rjun%20Pandit\Desktop\Project\Weather%20Analysis%20project\Solution\Solution.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Arjun%20Pandit\Desktop\Project\Weather%20Analysis%20project\Solution\Sol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'Q1'!$C$13</c:f>
              <c:strCache>
                <c:ptCount val="1"/>
                <c:pt idx="0">
                  <c:v>max(Latitude)</c:v>
                </c:pt>
              </c:strCache>
            </c:strRef>
          </c:tx>
          <c:spPr>
            <a:pattFill prst="ltUpDiag">
              <a:fgClr>
                <a:schemeClr val="accent1"/>
              </a:fgClr>
              <a:bgClr>
                <a:schemeClr val="lt1"/>
              </a:bgClr>
            </a:pattFill>
            <a:ln>
              <a:noFill/>
            </a:ln>
            <a:effectLst/>
          </c:spPr>
          <c:invertIfNegative val="0"/>
          <c:cat>
            <c:strRef>
              <c:f>'Q1'!$A$14:$A$49</c:f>
              <c:strCache>
                <c:ptCount val="36"/>
                <c:pt idx="0">
                  <c:v>Vancouver</c:v>
                </c:pt>
                <c:pt idx="1">
                  <c:v>Seattle</c:v>
                </c:pt>
                <c:pt idx="2">
                  <c:v>Portland</c:v>
                </c:pt>
                <c:pt idx="3">
                  <c:v>Montreal</c:v>
                </c:pt>
                <c:pt idx="4">
                  <c:v>Minneapolis</c:v>
                </c:pt>
                <c:pt idx="5">
                  <c:v>Toronto</c:v>
                </c:pt>
                <c:pt idx="6">
                  <c:v>Boston</c:v>
                </c:pt>
                <c:pt idx="7">
                  <c:v>Detroit</c:v>
                </c:pt>
                <c:pt idx="8">
                  <c:v>Chicago</c:v>
                </c:pt>
                <c:pt idx="9">
                  <c:v>New York</c:v>
                </c:pt>
                <c:pt idx="10">
                  <c:v>Pittsburgh</c:v>
                </c:pt>
                <c:pt idx="11">
                  <c:v>Philadelphia</c:v>
                </c:pt>
                <c:pt idx="12">
                  <c:v>Indianapolis</c:v>
                </c:pt>
                <c:pt idx="13">
                  <c:v>Denver</c:v>
                </c:pt>
                <c:pt idx="14">
                  <c:v>Kansas City</c:v>
                </c:pt>
                <c:pt idx="15">
                  <c:v>Saint Louis</c:v>
                </c:pt>
                <c:pt idx="16">
                  <c:v>San Francisco</c:v>
                </c:pt>
                <c:pt idx="17">
                  <c:v>Las Vegas</c:v>
                </c:pt>
                <c:pt idx="18">
                  <c:v>Nashville</c:v>
                </c:pt>
                <c:pt idx="19">
                  <c:v>Charlotte</c:v>
                </c:pt>
                <c:pt idx="20">
                  <c:v>Albuquerque</c:v>
                </c:pt>
                <c:pt idx="21">
                  <c:v>Los Angeles</c:v>
                </c:pt>
                <c:pt idx="22">
                  <c:v>Atlanta</c:v>
                </c:pt>
                <c:pt idx="23">
                  <c:v>Phoenix</c:v>
                </c:pt>
                <c:pt idx="24">
                  <c:v>Nahariyya</c:v>
                </c:pt>
                <c:pt idx="25">
                  <c:v>Haifa</c:v>
                </c:pt>
                <c:pt idx="26">
                  <c:v>Dallas</c:v>
                </c:pt>
                <c:pt idx="27">
                  <c:v>San Diego</c:v>
                </c:pt>
                <c:pt idx="28">
                  <c:v>Tel Aviv District</c:v>
                </c:pt>
                <c:pt idx="29">
                  <c:v>Jerusalem</c:v>
                </c:pt>
                <c:pt idx="30">
                  <c:v>Beersheba</c:v>
                </c:pt>
                <c:pt idx="31">
                  <c:v>Jacksonville</c:v>
                </c:pt>
                <c:pt idx="32">
                  <c:v>Houston</c:v>
                </c:pt>
                <c:pt idx="33">
                  <c:v>Eilat</c:v>
                </c:pt>
                <c:pt idx="34">
                  <c:v>San Antonio</c:v>
                </c:pt>
                <c:pt idx="35">
                  <c:v>Miami</c:v>
                </c:pt>
              </c:strCache>
              <c:extLst/>
            </c:strRef>
          </c:cat>
          <c:val>
            <c:numRef>
              <c:f>'Q1'!$C$14:$C$49</c:f>
              <c:numCache>
                <c:formatCode>General</c:formatCode>
                <c:ptCount val="36"/>
                <c:pt idx="0">
                  <c:v>49.249659999999999</c:v>
                </c:pt>
                <c:pt idx="1">
                  <c:v>47.606209</c:v>
                </c:pt>
                <c:pt idx="2">
                  <c:v>45.523448999999999</c:v>
                </c:pt>
                <c:pt idx="3">
                  <c:v>45.508839000000002</c:v>
                </c:pt>
                <c:pt idx="4">
                  <c:v>44.979968999999997</c:v>
                </c:pt>
                <c:pt idx="5">
                  <c:v>43.700111</c:v>
                </c:pt>
                <c:pt idx="6">
                  <c:v>42.358429000000001</c:v>
                </c:pt>
                <c:pt idx="7">
                  <c:v>42.331429</c:v>
                </c:pt>
                <c:pt idx="8">
                  <c:v>41.850028999999999</c:v>
                </c:pt>
                <c:pt idx="9">
                  <c:v>40.714272000000001</c:v>
                </c:pt>
                <c:pt idx="10">
                  <c:v>40.440620000000003</c:v>
                </c:pt>
                <c:pt idx="11">
                  <c:v>39.952339000000002</c:v>
                </c:pt>
                <c:pt idx="12">
                  <c:v>39.768379000000003</c:v>
                </c:pt>
                <c:pt idx="13">
                  <c:v>39.739151</c:v>
                </c:pt>
                <c:pt idx="14">
                  <c:v>39.099730999999998</c:v>
                </c:pt>
                <c:pt idx="15">
                  <c:v>38.627270000000003</c:v>
                </c:pt>
                <c:pt idx="16">
                  <c:v>37.774929</c:v>
                </c:pt>
                <c:pt idx="17">
                  <c:v>36.174968999999997</c:v>
                </c:pt>
                <c:pt idx="18">
                  <c:v>36.165889999999997</c:v>
                </c:pt>
                <c:pt idx="19">
                  <c:v>35.227088999999999</c:v>
                </c:pt>
                <c:pt idx="20">
                  <c:v>35.084491999999997</c:v>
                </c:pt>
                <c:pt idx="21">
                  <c:v>34.052230999999999</c:v>
                </c:pt>
                <c:pt idx="22">
                  <c:v>33.749001</c:v>
                </c:pt>
                <c:pt idx="23">
                  <c:v>33.44838</c:v>
                </c:pt>
                <c:pt idx="24">
                  <c:v>33.005859000000001</c:v>
                </c:pt>
                <c:pt idx="25">
                  <c:v>32.815559</c:v>
                </c:pt>
                <c:pt idx="26">
                  <c:v>32.783057999999997</c:v>
                </c:pt>
                <c:pt idx="27">
                  <c:v>32.715328</c:v>
                </c:pt>
                <c:pt idx="28">
                  <c:v>32.083328000000002</c:v>
                </c:pt>
                <c:pt idx="29">
                  <c:v>31.769038999999999</c:v>
                </c:pt>
                <c:pt idx="30">
                  <c:v>31.251809999999999</c:v>
                </c:pt>
                <c:pt idx="31">
                  <c:v>30.332180000000001</c:v>
                </c:pt>
                <c:pt idx="32">
                  <c:v>29.763280999999999</c:v>
                </c:pt>
                <c:pt idx="33">
                  <c:v>29.558050000000001</c:v>
                </c:pt>
                <c:pt idx="34">
                  <c:v>29.424119999999998</c:v>
                </c:pt>
                <c:pt idx="35">
                  <c:v>25.774269</c:v>
                </c:pt>
              </c:numCache>
            </c:numRef>
          </c:val>
          <c:extLst>
            <c:ext xmlns:c16="http://schemas.microsoft.com/office/drawing/2014/chart" uri="{C3380CC4-5D6E-409C-BE32-E72D297353CC}">
              <c16:uniqueId val="{00000000-3B97-41B9-B032-A18CBC4A62DC}"/>
            </c:ext>
          </c:extLst>
        </c:ser>
        <c:dLbls>
          <c:showLegendKey val="0"/>
          <c:showVal val="0"/>
          <c:showCatName val="0"/>
          <c:showSerName val="0"/>
          <c:showPercent val="0"/>
          <c:showBubbleSize val="0"/>
        </c:dLbls>
        <c:gapWidth val="269"/>
        <c:overlap val="-20"/>
        <c:axId val="558622752"/>
        <c:axId val="558620832"/>
      </c:barChart>
      <c:catAx>
        <c:axId val="55862275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558620832"/>
        <c:crosses val="autoZero"/>
        <c:auto val="1"/>
        <c:lblAlgn val="ctr"/>
        <c:lblOffset val="100"/>
        <c:noMultiLvlLbl val="0"/>
      </c:catAx>
      <c:valAx>
        <c:axId val="558620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58622752"/>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Temperature</a:t>
            </a:r>
          </a:p>
        </c:rich>
      </c:tx>
      <c:layout>
        <c:manualLayout>
          <c:xMode val="edge"/>
          <c:yMode val="edge"/>
          <c:x val="0.42047146401985114"/>
          <c:y val="0"/>
        </c:manualLayout>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manualLayout>
          <c:layoutTarget val="inner"/>
          <c:xMode val="edge"/>
          <c:yMode val="edge"/>
          <c:x val="9.7308245898543103E-2"/>
          <c:y val="0.1892454261801346"/>
          <c:w val="0.80823352415935601"/>
          <c:h val="0.7035975038518415"/>
        </c:manualLayout>
      </c:layout>
      <c:scatterChart>
        <c:scatterStyle val="lineMarker"/>
        <c:varyColors val="0"/>
        <c:ser>
          <c:idx val="0"/>
          <c:order val="0"/>
          <c:tx>
            <c:strRef>
              <c:f>'[2]7'!$E$1</c:f>
              <c:strCache>
                <c:ptCount val="1"/>
                <c:pt idx="0">
                  <c:v>min(temperature)</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'[2]7'!$C$2:$C$38</c:f>
              <c:numCache>
                <c:formatCode>General</c:formatCode>
                <c:ptCount val="37"/>
                <c:pt idx="0">
                  <c:v>285.65228047744802</c:v>
                </c:pt>
                <c:pt idx="1">
                  <c:v>290.36490728395</c:v>
                </c:pt>
                <c:pt idx="2">
                  <c:v>290.99155005284098</c:v>
                </c:pt>
                <c:pt idx="3">
                  <c:v>281.90263051142</c:v>
                </c:pt>
                <c:pt idx="4">
                  <c:v>289.6288686657</c:v>
                </c:pt>
                <c:pt idx="5">
                  <c:v>282.18544275944402</c:v>
                </c:pt>
                <c:pt idx="6">
                  <c:v>291.95563332870802</c:v>
                </c:pt>
                <c:pt idx="7">
                  <c:v>280.98765348069901</c:v>
                </c:pt>
                <c:pt idx="8">
                  <c:v>281.53970932367997</c:v>
                </c:pt>
                <c:pt idx="9">
                  <c:v>295.25972581396201</c:v>
                </c:pt>
                <c:pt idx="10">
                  <c:v>292.751156702939</c:v>
                </c:pt>
                <c:pt idx="11">
                  <c:v>294.031152334853</c:v>
                </c:pt>
                <c:pt idx="12">
                  <c:v>285.39647200525201</c:v>
                </c:pt>
                <c:pt idx="13">
                  <c:v>294.36016040134399</c:v>
                </c:pt>
                <c:pt idx="14">
                  <c:v>292.04954470690802</c:v>
                </c:pt>
                <c:pt idx="15">
                  <c:v>286.450185718645</c:v>
                </c:pt>
                <c:pt idx="16">
                  <c:v>291.58718065742602</c:v>
                </c:pt>
                <c:pt idx="17">
                  <c:v>289.627184347455</c:v>
                </c:pt>
                <c:pt idx="18">
                  <c:v>297.97356676312899</c:v>
                </c:pt>
                <c:pt idx="19">
                  <c:v>280.388447159755</c:v>
                </c:pt>
                <c:pt idx="20">
                  <c:v>278.84093266118299</c:v>
                </c:pt>
                <c:pt idx="21">
                  <c:v>292.12803382166402</c:v>
                </c:pt>
                <c:pt idx="22">
                  <c:v>289.404520237128</c:v>
                </c:pt>
                <c:pt idx="23">
                  <c:v>284.06234025914398</c:v>
                </c:pt>
                <c:pt idx="24">
                  <c:v>284.98859154526002</c:v>
                </c:pt>
                <c:pt idx="25">
                  <c:v>294.56634896122699</c:v>
                </c:pt>
                <c:pt idx="26">
                  <c:v>284.44754424970603</c:v>
                </c:pt>
                <c:pt idx="27">
                  <c:v>283.81712660428798</c:v>
                </c:pt>
                <c:pt idx="28">
                  <c:v>287.30664482737501</c:v>
                </c:pt>
                <c:pt idx="29">
                  <c:v>293.884570790574</c:v>
                </c:pt>
                <c:pt idx="30">
                  <c:v>288.94589095050497</c:v>
                </c:pt>
                <c:pt idx="31">
                  <c:v>287.45915438508001</c:v>
                </c:pt>
                <c:pt idx="32">
                  <c:v>283.33381412241698</c:v>
                </c:pt>
                <c:pt idx="33">
                  <c:v>292.625872523368</c:v>
                </c:pt>
                <c:pt idx="34">
                  <c:v>279.35811820302001</c:v>
                </c:pt>
                <c:pt idx="35">
                  <c:v>282.80897910927598</c:v>
                </c:pt>
                <c:pt idx="36">
                  <c:v>294.09388576632301</c:v>
                </c:pt>
              </c:numCache>
            </c:numRef>
          </c:xVal>
          <c:yVal>
            <c:numRef>
              <c:f>'[2]7'!$E$2:$E$38</c:f>
              <c:numCache>
                <c:formatCode>General</c:formatCode>
                <c:ptCount val="37"/>
                <c:pt idx="0">
                  <c:v>267.967333333</c:v>
                </c:pt>
                <c:pt idx="1">
                  <c:v>272.76</c:v>
                </c:pt>
                <c:pt idx="2">
                  <c:v>278.68400000000003</c:v>
                </c:pt>
                <c:pt idx="3">
                  <c:v>266.18</c:v>
                </c:pt>
                <c:pt idx="4">
                  <c:v>271.14999999999998</c:v>
                </c:pt>
                <c:pt idx="5">
                  <c:v>268.68</c:v>
                </c:pt>
                <c:pt idx="6">
                  <c:v>275.89999999999998</c:v>
                </c:pt>
                <c:pt idx="7">
                  <c:v>259.27</c:v>
                </c:pt>
                <c:pt idx="8">
                  <c:v>266</c:v>
                </c:pt>
                <c:pt idx="9">
                  <c:v>281.14999999999998</c:v>
                </c:pt>
                <c:pt idx="10">
                  <c:v>281.74</c:v>
                </c:pt>
                <c:pt idx="11">
                  <c:v>278.39</c:v>
                </c:pt>
                <c:pt idx="12">
                  <c:v>269.20999999999998</c:v>
                </c:pt>
                <c:pt idx="13">
                  <c:v>280.75</c:v>
                </c:pt>
                <c:pt idx="14">
                  <c:v>280.60133333300001</c:v>
                </c:pt>
                <c:pt idx="15">
                  <c:v>271.06</c:v>
                </c:pt>
                <c:pt idx="16">
                  <c:v>271.587333333</c:v>
                </c:pt>
                <c:pt idx="17">
                  <c:v>273.82566666700001</c:v>
                </c:pt>
                <c:pt idx="18">
                  <c:v>287.41000000000003</c:v>
                </c:pt>
                <c:pt idx="19">
                  <c:v>264.62</c:v>
                </c:pt>
                <c:pt idx="20">
                  <c:v>262.89999999999998</c:v>
                </c:pt>
                <c:pt idx="21">
                  <c:v>276.98399999999998</c:v>
                </c:pt>
                <c:pt idx="22">
                  <c:v>272.24</c:v>
                </c:pt>
                <c:pt idx="23">
                  <c:v>269.07</c:v>
                </c:pt>
                <c:pt idx="24">
                  <c:v>268.14</c:v>
                </c:pt>
                <c:pt idx="25">
                  <c:v>277.150666667</c:v>
                </c:pt>
                <c:pt idx="26">
                  <c:v>265.52</c:v>
                </c:pt>
                <c:pt idx="27">
                  <c:v>272.89266666700001</c:v>
                </c:pt>
                <c:pt idx="28">
                  <c:v>271.43</c:v>
                </c:pt>
                <c:pt idx="29">
                  <c:v>276.69</c:v>
                </c:pt>
                <c:pt idx="30">
                  <c:v>275.23566666699998</c:v>
                </c:pt>
                <c:pt idx="31">
                  <c:v>279.64833333299998</c:v>
                </c:pt>
                <c:pt idx="32">
                  <c:v>274.77999999999997</c:v>
                </c:pt>
                <c:pt idx="33">
                  <c:v>280.57799999999997</c:v>
                </c:pt>
                <c:pt idx="34">
                  <c:v>265.27999999999997</c:v>
                </c:pt>
                <c:pt idx="35">
                  <c:v>274.26100000000002</c:v>
                </c:pt>
                <c:pt idx="36">
                  <c:v>281.41000000000003</c:v>
                </c:pt>
              </c:numCache>
            </c:numRef>
          </c:yVal>
          <c:smooth val="0"/>
          <c:extLst>
            <c:ext xmlns:c16="http://schemas.microsoft.com/office/drawing/2014/chart" uri="{C3380CC4-5D6E-409C-BE32-E72D297353CC}">
              <c16:uniqueId val="{00000000-461F-4423-B88F-67E505B6A44B}"/>
            </c:ext>
          </c:extLst>
        </c:ser>
        <c:dLbls>
          <c:showLegendKey val="0"/>
          <c:showVal val="0"/>
          <c:showCatName val="0"/>
          <c:showSerName val="0"/>
          <c:showPercent val="0"/>
          <c:showBubbleSize val="0"/>
        </c:dLbls>
        <c:axId val="1101371008"/>
        <c:axId val="1101371488"/>
      </c:scatterChart>
      <c:valAx>
        <c:axId val="110137100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101371488"/>
        <c:crosses val="autoZero"/>
        <c:crossBetween val="midCat"/>
      </c:valAx>
      <c:valAx>
        <c:axId val="1101371488"/>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101371008"/>
        <c:crosses val="autoZero"/>
        <c:crossBetween val="midCat"/>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Humidity</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2692038495188109E-2"/>
          <c:y val="0.19486111111111112"/>
          <c:w val="0.89019685039370078"/>
          <c:h val="0.72088764946048411"/>
        </c:manualLayout>
      </c:layout>
      <c:scatterChart>
        <c:scatterStyle val="lineMarker"/>
        <c:varyColors val="0"/>
        <c:ser>
          <c:idx val="0"/>
          <c:order val="0"/>
          <c:tx>
            <c:strRef>
              <c:f>'[2]7'!$F$1</c:f>
              <c:strCache>
                <c:ptCount val="1"/>
                <c:pt idx="0">
                  <c:v>fluc_temp</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'[2]7'!$C$2:$C$38</c:f>
              <c:numCache>
                <c:formatCode>General</c:formatCode>
                <c:ptCount val="37"/>
                <c:pt idx="0">
                  <c:v>285.65228047744802</c:v>
                </c:pt>
                <c:pt idx="1">
                  <c:v>290.36490728395</c:v>
                </c:pt>
                <c:pt idx="2">
                  <c:v>290.99155005284098</c:v>
                </c:pt>
                <c:pt idx="3">
                  <c:v>281.90263051142</c:v>
                </c:pt>
                <c:pt idx="4">
                  <c:v>289.6288686657</c:v>
                </c:pt>
                <c:pt idx="5">
                  <c:v>282.18544275944402</c:v>
                </c:pt>
                <c:pt idx="6">
                  <c:v>291.95563332870802</c:v>
                </c:pt>
                <c:pt idx="7">
                  <c:v>280.98765348069901</c:v>
                </c:pt>
                <c:pt idx="8">
                  <c:v>281.53970932367997</c:v>
                </c:pt>
                <c:pt idx="9">
                  <c:v>295.25972581396201</c:v>
                </c:pt>
                <c:pt idx="10">
                  <c:v>292.751156702939</c:v>
                </c:pt>
                <c:pt idx="11">
                  <c:v>294.031152334853</c:v>
                </c:pt>
                <c:pt idx="12">
                  <c:v>285.39647200525201</c:v>
                </c:pt>
                <c:pt idx="13">
                  <c:v>294.36016040134399</c:v>
                </c:pt>
                <c:pt idx="14">
                  <c:v>292.04954470690802</c:v>
                </c:pt>
                <c:pt idx="15">
                  <c:v>286.450185718645</c:v>
                </c:pt>
                <c:pt idx="16">
                  <c:v>291.58718065742602</c:v>
                </c:pt>
                <c:pt idx="17">
                  <c:v>289.627184347455</c:v>
                </c:pt>
                <c:pt idx="18">
                  <c:v>297.97356676312899</c:v>
                </c:pt>
                <c:pt idx="19">
                  <c:v>280.388447159755</c:v>
                </c:pt>
                <c:pt idx="20">
                  <c:v>278.84093266118299</c:v>
                </c:pt>
                <c:pt idx="21">
                  <c:v>292.12803382166402</c:v>
                </c:pt>
                <c:pt idx="22">
                  <c:v>289.404520237128</c:v>
                </c:pt>
                <c:pt idx="23">
                  <c:v>284.06234025914398</c:v>
                </c:pt>
                <c:pt idx="24">
                  <c:v>284.98859154526002</c:v>
                </c:pt>
                <c:pt idx="25">
                  <c:v>294.56634896122699</c:v>
                </c:pt>
                <c:pt idx="26">
                  <c:v>284.44754424970603</c:v>
                </c:pt>
                <c:pt idx="27">
                  <c:v>283.81712660428798</c:v>
                </c:pt>
                <c:pt idx="28">
                  <c:v>287.30664482737501</c:v>
                </c:pt>
                <c:pt idx="29">
                  <c:v>293.884570790574</c:v>
                </c:pt>
                <c:pt idx="30">
                  <c:v>288.94589095050497</c:v>
                </c:pt>
                <c:pt idx="31">
                  <c:v>287.45915438508001</c:v>
                </c:pt>
                <c:pt idx="32">
                  <c:v>283.33381412241698</c:v>
                </c:pt>
                <c:pt idx="33">
                  <c:v>292.625872523368</c:v>
                </c:pt>
                <c:pt idx="34">
                  <c:v>279.35811820302001</c:v>
                </c:pt>
                <c:pt idx="35">
                  <c:v>282.80897910927598</c:v>
                </c:pt>
                <c:pt idx="36">
                  <c:v>294.09388576632301</c:v>
                </c:pt>
              </c:numCache>
            </c:numRef>
          </c:xVal>
          <c:yVal>
            <c:numRef>
              <c:f>'[2]7'!$F$2:$F$38</c:f>
              <c:numCache>
                <c:formatCode>General</c:formatCode>
                <c:ptCount val="37"/>
                <c:pt idx="0">
                  <c:v>32.002666667</c:v>
                </c:pt>
                <c:pt idx="1">
                  <c:v>30.16</c:v>
                </c:pt>
                <c:pt idx="2">
                  <c:v>31.6859999999999</c:v>
                </c:pt>
                <c:pt idx="3">
                  <c:v>36.259999999999899</c:v>
                </c:pt>
                <c:pt idx="4">
                  <c:v>32.049999999999997</c:v>
                </c:pt>
                <c:pt idx="5">
                  <c:v>32.199999999999903</c:v>
                </c:pt>
                <c:pt idx="6">
                  <c:v>29.2</c:v>
                </c:pt>
                <c:pt idx="7">
                  <c:v>39.17</c:v>
                </c:pt>
                <c:pt idx="8">
                  <c:v>34.639999999999901</c:v>
                </c:pt>
                <c:pt idx="9">
                  <c:v>32</c:v>
                </c:pt>
                <c:pt idx="10">
                  <c:v>28.909999999999901</c:v>
                </c:pt>
                <c:pt idx="11">
                  <c:v>27.86</c:v>
                </c:pt>
                <c:pt idx="12">
                  <c:v>32.46</c:v>
                </c:pt>
                <c:pt idx="13">
                  <c:v>25.0899999999999</c:v>
                </c:pt>
                <c:pt idx="14">
                  <c:v>30.218666666999901</c:v>
                </c:pt>
                <c:pt idx="15">
                  <c:v>33.127333333000003</c:v>
                </c:pt>
                <c:pt idx="16">
                  <c:v>37.662666666999897</c:v>
                </c:pt>
                <c:pt idx="17">
                  <c:v>30.054333332999899</c:v>
                </c:pt>
                <c:pt idx="18">
                  <c:v>19.421666666999901</c:v>
                </c:pt>
                <c:pt idx="19">
                  <c:v>34.779999999999902</c:v>
                </c:pt>
                <c:pt idx="20">
                  <c:v>34.6</c:v>
                </c:pt>
                <c:pt idx="21">
                  <c:v>33.536000000000001</c:v>
                </c:pt>
                <c:pt idx="22">
                  <c:v>32.639999999999901</c:v>
                </c:pt>
                <c:pt idx="23">
                  <c:v>33.22</c:v>
                </c:pt>
                <c:pt idx="24">
                  <c:v>35.590000000000003</c:v>
                </c:pt>
                <c:pt idx="25">
                  <c:v>33.649333333000001</c:v>
                </c:pt>
                <c:pt idx="26">
                  <c:v>36.75</c:v>
                </c:pt>
                <c:pt idx="27">
                  <c:v>30.977333332999901</c:v>
                </c:pt>
                <c:pt idx="28">
                  <c:v>31.29</c:v>
                </c:pt>
                <c:pt idx="29">
                  <c:v>32.139999999999901</c:v>
                </c:pt>
                <c:pt idx="30">
                  <c:v>29.837</c:v>
                </c:pt>
                <c:pt idx="31">
                  <c:v>23.611666667000001</c:v>
                </c:pt>
                <c:pt idx="32">
                  <c:v>29.19</c:v>
                </c:pt>
                <c:pt idx="33">
                  <c:v>30.341999999999999</c:v>
                </c:pt>
                <c:pt idx="34">
                  <c:v>30.78</c:v>
                </c:pt>
                <c:pt idx="35">
                  <c:v>23.2789999999999</c:v>
                </c:pt>
                <c:pt idx="36">
                  <c:v>26.219999999999899</c:v>
                </c:pt>
              </c:numCache>
            </c:numRef>
          </c:yVal>
          <c:smooth val="0"/>
          <c:extLst>
            <c:ext xmlns:c16="http://schemas.microsoft.com/office/drawing/2014/chart" uri="{C3380CC4-5D6E-409C-BE32-E72D297353CC}">
              <c16:uniqueId val="{00000000-2E1F-4D6A-93C5-F3CD70E1A1ED}"/>
            </c:ext>
          </c:extLst>
        </c:ser>
        <c:dLbls>
          <c:showLegendKey val="0"/>
          <c:showVal val="0"/>
          <c:showCatName val="0"/>
          <c:showSerName val="0"/>
          <c:showPercent val="0"/>
          <c:showBubbleSize val="0"/>
        </c:dLbls>
        <c:axId val="1392171296"/>
        <c:axId val="1392170816"/>
      </c:scatterChart>
      <c:valAx>
        <c:axId val="1392171296"/>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92170816"/>
        <c:crosses val="autoZero"/>
        <c:crossBetween val="midCat"/>
      </c:valAx>
      <c:valAx>
        <c:axId val="1392170816"/>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92171296"/>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[Solution.xlsx]q4!PivotTable18</c:name>
    <c:fmtId val="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404980214596853E-2"/>
          <c:y val="3.3491318828956888E-2"/>
          <c:w val="0.71990653359507595"/>
          <c:h val="0.90033994990815736"/>
        </c:manualLayout>
      </c:layout>
      <c:barChart>
        <c:barDir val="col"/>
        <c:grouping val="clustered"/>
        <c:varyColors val="0"/>
        <c:ser>
          <c:idx val="0"/>
          <c:order val="0"/>
          <c:tx>
            <c:strRef>
              <c:f>'q4'!$O$4:$O$5</c:f>
              <c:strCache>
                <c:ptCount val="1"/>
                <c:pt idx="0">
                  <c:v>Rain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'q4'!$N$6:$N$9</c:f>
              <c:strCache>
                <c:ptCount val="3"/>
                <c:pt idx="0">
                  <c:v>Vancouver</c:v>
                </c:pt>
                <c:pt idx="1">
                  <c:v>Seattle</c:v>
                </c:pt>
                <c:pt idx="2">
                  <c:v>Portland</c:v>
                </c:pt>
              </c:strCache>
            </c:strRef>
          </c:cat>
          <c:val>
            <c:numRef>
              <c:f>'q4'!$O$6:$O$9</c:f>
              <c:numCache>
                <c:formatCode>General</c:formatCode>
                <c:ptCount val="3"/>
                <c:pt idx="0">
                  <c:v>2712</c:v>
                </c:pt>
                <c:pt idx="1">
                  <c:v>2963</c:v>
                </c:pt>
                <c:pt idx="2">
                  <c:v>3244</c:v>
                </c:pt>
              </c:numCache>
            </c:numRef>
          </c:val>
          <c:extLst>
            <c:ext xmlns:c16="http://schemas.microsoft.com/office/drawing/2014/chart" uri="{C3380CC4-5D6E-409C-BE32-E72D297353CC}">
              <c16:uniqueId val="{00000000-2D02-43D0-855D-15FDD96BB7B2}"/>
            </c:ext>
          </c:extLst>
        </c:ser>
        <c:ser>
          <c:idx val="1"/>
          <c:order val="1"/>
          <c:tx>
            <c:strRef>
              <c:f>'q4'!$P$4:$P$5</c:f>
              <c:strCache>
                <c:ptCount val="1"/>
                <c:pt idx="0">
                  <c:v>Spring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'q4'!$N$6:$N$9</c:f>
              <c:strCache>
                <c:ptCount val="3"/>
                <c:pt idx="0">
                  <c:v>Vancouver</c:v>
                </c:pt>
                <c:pt idx="1">
                  <c:v>Seattle</c:v>
                </c:pt>
                <c:pt idx="2">
                  <c:v>Portland</c:v>
                </c:pt>
              </c:strCache>
            </c:strRef>
          </c:cat>
          <c:val>
            <c:numRef>
              <c:f>'q4'!$P$6:$P$9</c:f>
              <c:numCache>
                <c:formatCode>General</c:formatCode>
                <c:ptCount val="3"/>
                <c:pt idx="0">
                  <c:v>3173</c:v>
                </c:pt>
                <c:pt idx="1">
                  <c:v>2736</c:v>
                </c:pt>
                <c:pt idx="2">
                  <c:v>3261</c:v>
                </c:pt>
              </c:numCache>
            </c:numRef>
          </c:val>
          <c:extLst>
            <c:ext xmlns:c16="http://schemas.microsoft.com/office/drawing/2014/chart" uri="{C3380CC4-5D6E-409C-BE32-E72D297353CC}">
              <c16:uniqueId val="{00000001-2D02-43D0-855D-15FDD96BB7B2}"/>
            </c:ext>
          </c:extLst>
        </c:ser>
        <c:ser>
          <c:idx val="2"/>
          <c:order val="2"/>
          <c:tx>
            <c:strRef>
              <c:f>'q4'!$Q$4:$Q$5</c:f>
              <c:strCache>
                <c:ptCount val="1"/>
                <c:pt idx="0">
                  <c:v>summer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'q4'!$N$6:$N$9</c:f>
              <c:strCache>
                <c:ptCount val="3"/>
                <c:pt idx="0">
                  <c:v>Vancouver</c:v>
                </c:pt>
                <c:pt idx="1">
                  <c:v>Seattle</c:v>
                </c:pt>
                <c:pt idx="2">
                  <c:v>Portland</c:v>
                </c:pt>
              </c:strCache>
            </c:strRef>
          </c:cat>
          <c:val>
            <c:numRef>
              <c:f>'q4'!$Q$6:$Q$9</c:f>
              <c:numCache>
                <c:formatCode>General</c:formatCode>
                <c:ptCount val="3"/>
                <c:pt idx="0">
                  <c:v>1785</c:v>
                </c:pt>
                <c:pt idx="1">
                  <c:v>1069</c:v>
                </c:pt>
                <c:pt idx="2">
                  <c:v>1088</c:v>
                </c:pt>
              </c:numCache>
            </c:numRef>
          </c:val>
          <c:extLst>
            <c:ext xmlns:c16="http://schemas.microsoft.com/office/drawing/2014/chart" uri="{C3380CC4-5D6E-409C-BE32-E72D297353CC}">
              <c16:uniqueId val="{00000002-2D02-43D0-855D-15FDD96BB7B2}"/>
            </c:ext>
          </c:extLst>
        </c:ser>
        <c:ser>
          <c:idx val="3"/>
          <c:order val="3"/>
          <c:tx>
            <c:strRef>
              <c:f>'q4'!$R$4:$R$5</c:f>
              <c:strCache>
                <c:ptCount val="1"/>
                <c:pt idx="0">
                  <c:v>Winter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'q4'!$N$6:$N$9</c:f>
              <c:strCache>
                <c:ptCount val="3"/>
                <c:pt idx="0">
                  <c:v>Vancouver</c:v>
                </c:pt>
                <c:pt idx="1">
                  <c:v>Seattle</c:v>
                </c:pt>
                <c:pt idx="2">
                  <c:v>Portland</c:v>
                </c:pt>
              </c:strCache>
            </c:strRef>
          </c:cat>
          <c:val>
            <c:numRef>
              <c:f>'q4'!$R$6:$R$9</c:f>
              <c:numCache>
                <c:formatCode>General</c:formatCode>
                <c:ptCount val="3"/>
                <c:pt idx="0">
                  <c:v>2642</c:v>
                </c:pt>
                <c:pt idx="1">
                  <c:v>2963</c:v>
                </c:pt>
                <c:pt idx="2">
                  <c:v>3401</c:v>
                </c:pt>
              </c:numCache>
            </c:numRef>
          </c:val>
          <c:extLst>
            <c:ext xmlns:c16="http://schemas.microsoft.com/office/drawing/2014/chart" uri="{C3380CC4-5D6E-409C-BE32-E72D297353CC}">
              <c16:uniqueId val="{00000003-2D02-43D0-855D-15FDD96BB7B2}"/>
            </c:ext>
          </c:extLst>
        </c:ser>
        <c:ser>
          <c:idx val="4"/>
          <c:order val="4"/>
          <c:tx>
            <c:strRef>
              <c:f>'q4'!$S$4:$S$5</c:f>
              <c:strCache>
                <c:ptCount val="1"/>
                <c:pt idx="0">
                  <c:v>(blank)</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'q4'!$N$6:$N$9</c:f>
              <c:strCache>
                <c:ptCount val="3"/>
                <c:pt idx="0">
                  <c:v>Vancouver</c:v>
                </c:pt>
                <c:pt idx="1">
                  <c:v>Seattle</c:v>
                </c:pt>
                <c:pt idx="2">
                  <c:v>Portland</c:v>
                </c:pt>
              </c:strCache>
            </c:strRef>
          </c:cat>
          <c:val>
            <c:numRef>
              <c:f>'q4'!$S$6:$S$9</c:f>
              <c:numCache>
                <c:formatCode>General</c:formatCode>
                <c:ptCount val="3"/>
              </c:numCache>
            </c:numRef>
          </c:val>
          <c:extLst>
            <c:ext xmlns:c16="http://schemas.microsoft.com/office/drawing/2014/chart" uri="{C3380CC4-5D6E-409C-BE32-E72D297353CC}">
              <c16:uniqueId val="{00000004-2D02-43D0-855D-15FDD96BB7B2}"/>
            </c:ext>
          </c:extLst>
        </c:ser>
        <c:dLbls>
          <c:dLblPos val="outEnd"/>
          <c:showLegendKey val="0"/>
          <c:showVal val="1"/>
          <c:showCatName val="0"/>
          <c:showSerName val="0"/>
          <c:showPercent val="0"/>
          <c:showBubbleSize val="0"/>
        </c:dLbls>
        <c:gapWidth val="100"/>
        <c:overlap val="-24"/>
        <c:axId val="1325437856"/>
        <c:axId val="1325436896"/>
      </c:barChart>
      <c:catAx>
        <c:axId val="13254378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25436896"/>
        <c:crosses val="autoZero"/>
        <c:auto val="1"/>
        <c:lblAlgn val="ctr"/>
        <c:lblOffset val="100"/>
        <c:noMultiLvlLbl val="0"/>
      </c:catAx>
      <c:valAx>
        <c:axId val="13254368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25437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Temperature Fluctuations by Months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2"/>
              <c:pt idx="0">
                <c:v>1</c:v>
              </c:pt>
              <c:pt idx="1">
                <c:v>2</c:v>
              </c:pt>
              <c:pt idx="2">
                <c:v>3</c:v>
              </c:pt>
              <c:pt idx="3">
                <c:v>4</c:v>
              </c:pt>
              <c:pt idx="4">
                <c:v>5</c:v>
              </c:pt>
              <c:pt idx="5">
                <c:v>6</c:v>
              </c:pt>
              <c:pt idx="6">
                <c:v>7</c:v>
              </c:pt>
              <c:pt idx="7">
                <c:v>8</c:v>
              </c:pt>
              <c:pt idx="8">
                <c:v>9</c:v>
              </c:pt>
              <c:pt idx="9">
                <c:v>10</c:v>
              </c:pt>
              <c:pt idx="10">
                <c:v>11</c:v>
              </c:pt>
              <c:pt idx="11">
                <c:v>12</c:v>
              </c:pt>
            </c:strLit>
          </c:cat>
          <c:val>
            <c:numLit>
              <c:formatCode>General</c:formatCode>
              <c:ptCount val="12"/>
              <c:pt idx="0">
                <c:v>1219.6971666669995</c:v>
              </c:pt>
              <c:pt idx="1">
                <c:v>1306.5608333350001</c:v>
              </c:pt>
              <c:pt idx="2">
                <c:v>1269.7909999979995</c:v>
              </c:pt>
              <c:pt idx="3">
                <c:v>1129.3656666670001</c:v>
              </c:pt>
              <c:pt idx="4">
                <c:v>1070.2830000000001</c:v>
              </c:pt>
              <c:pt idx="5">
                <c:v>976.33666666800013</c:v>
              </c:pt>
              <c:pt idx="6">
                <c:v>859.5859999999999</c:v>
              </c:pt>
              <c:pt idx="7">
                <c:v>870.08416666700009</c:v>
              </c:pt>
              <c:pt idx="8">
                <c:v>1035.4168333320004</c:v>
              </c:pt>
              <c:pt idx="9">
                <c:v>1142.8770000019997</c:v>
              </c:pt>
              <c:pt idx="10">
                <c:v>1238.4383333329995</c:v>
              </c:pt>
              <c:pt idx="11">
                <c:v>1189.5866666669999</c:v>
              </c:pt>
            </c:numLit>
          </c:val>
          <c:smooth val="0"/>
          <c:extLst>
            <c:ext xmlns:c16="http://schemas.microsoft.com/office/drawing/2014/chart" uri="{C3380CC4-5D6E-409C-BE32-E72D297353CC}">
              <c16:uniqueId val="{00000000-2463-448C-A449-D493CC6FD3E7}"/>
            </c:ext>
          </c:extLst>
        </c:ser>
        <c:dLbls>
          <c:dLblPos val="t"/>
          <c:showLegendKey val="0"/>
          <c:showVal val="1"/>
          <c:showCatName val="0"/>
          <c:showSerName val="0"/>
          <c:showPercent val="0"/>
          <c:showBubbleSize val="0"/>
        </c:dLbls>
        <c:marker val="1"/>
        <c:smooth val="0"/>
        <c:axId val="1772383167"/>
        <c:axId val="204551855"/>
      </c:lineChart>
      <c:catAx>
        <c:axId val="1772383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4551855"/>
        <c:crosses val="autoZero"/>
        <c:auto val="1"/>
        <c:lblAlgn val="ctr"/>
        <c:lblOffset val="100"/>
        <c:noMultiLvlLbl val="0"/>
      </c:catAx>
      <c:valAx>
        <c:axId val="20455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77238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b="1"/>
      </a:pPr>
      <a:endParaRPr lang="en-US"/>
    </a:p>
  </c:txPr>
  <c:externalData r:id="rId3">
    <c:autoUpdate val="0"/>
  </c:externalData>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radarChart>
        <c:radarStyle val="marker"/>
        <c:varyColors val="0"/>
        <c:ser>
          <c:idx val="0"/>
          <c:order val="0"/>
          <c:tx>
            <c:strRef>
              <c:f>[3]hu!$D$1</c:f>
              <c:strCache>
                <c:ptCount val="1"/>
                <c:pt idx="0">
                  <c:v>max(wind_speed)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[3]hu!$A$2:$A$39</c:f>
              <c:strCache>
                <c:ptCount val="38"/>
                <c:pt idx="0">
                  <c:v>Vancouver</c:v>
                </c:pt>
                <c:pt idx="1">
                  <c:v>Montreal</c:v>
                </c:pt>
                <c:pt idx="2">
                  <c:v>Indianapolis</c:v>
                </c:pt>
                <c:pt idx="3">
                  <c:v>Portland</c:v>
                </c:pt>
                <c:pt idx="4">
                  <c:v>Atlanta</c:v>
                </c:pt>
                <c:pt idx="5">
                  <c:v>Houston</c:v>
                </c:pt>
                <c:pt idx="6">
                  <c:v>Seattle</c:v>
                </c:pt>
                <c:pt idx="7">
                  <c:v>San Antonio</c:v>
                </c:pt>
                <c:pt idx="8">
                  <c:v>Pittsburgh</c:v>
                </c:pt>
                <c:pt idx="9">
                  <c:v>Albuquerque</c:v>
                </c:pt>
                <c:pt idx="10">
                  <c:v>Tel Aviv District</c:v>
                </c:pt>
                <c:pt idx="11">
                  <c:v>Dallas</c:v>
                </c:pt>
                <c:pt idx="12">
                  <c:v>Jacksonville</c:v>
                </c:pt>
                <c:pt idx="13">
                  <c:v>Chicago</c:v>
                </c:pt>
                <c:pt idx="14">
                  <c:v>San Diego</c:v>
                </c:pt>
                <c:pt idx="15">
                  <c:v>Phoenix</c:v>
                </c:pt>
                <c:pt idx="16">
                  <c:v>Nashville</c:v>
                </c:pt>
                <c:pt idx="17">
                  <c:v>Detroit</c:v>
                </c:pt>
                <c:pt idx="18">
                  <c:v>Miami</c:v>
                </c:pt>
                <c:pt idx="19">
                  <c:v>Los Angeles</c:v>
                </c:pt>
                <c:pt idx="20">
                  <c:v>Denver</c:v>
                </c:pt>
                <c:pt idx="21">
                  <c:v>Philadelphia</c:v>
                </c:pt>
                <c:pt idx="22">
                  <c:v>New York</c:v>
                </c:pt>
                <c:pt idx="23">
                  <c:v>Saint Louis</c:v>
                </c:pt>
                <c:pt idx="24">
                  <c:v>Eilat</c:v>
                </c:pt>
                <c:pt idx="25">
                  <c:v>Kansas City</c:v>
                </c:pt>
                <c:pt idx="26">
                  <c:v>Haifa</c:v>
                </c:pt>
                <c:pt idx="27">
                  <c:v>Nahariyya</c:v>
                </c:pt>
                <c:pt idx="28">
                  <c:v>Jerusalem</c:v>
                </c:pt>
                <c:pt idx="29">
                  <c:v>Beersheba</c:v>
                </c:pt>
                <c:pt idx="30">
                  <c:v>Boston</c:v>
                </c:pt>
                <c:pt idx="31">
                  <c:v>Minneapolis</c:v>
                </c:pt>
                <c:pt idx="32">
                  <c:v>Toronto</c:v>
                </c:pt>
                <c:pt idx="33">
                  <c:v>San Francisco</c:v>
                </c:pt>
                <c:pt idx="34">
                  <c:v>Charlotte</c:v>
                </c:pt>
                <c:pt idx="35">
                  <c:v>Las Vegas</c:v>
                </c:pt>
              </c:strCache>
            </c:strRef>
          </c:cat>
          <c:val>
            <c:numRef>
              <c:f>[3]hu!$D$2:$D$39</c:f>
              <c:numCache>
                <c:formatCode>General</c:formatCode>
                <c:ptCount val="38"/>
                <c:pt idx="0">
                  <c:v>25</c:v>
                </c:pt>
                <c:pt idx="1">
                  <c:v>24</c:v>
                </c:pt>
                <c:pt idx="2">
                  <c:v>18</c:v>
                </c:pt>
                <c:pt idx="3">
                  <c:v>17</c:v>
                </c:pt>
                <c:pt idx="4">
                  <c:v>20</c:v>
                </c:pt>
                <c:pt idx="5">
                  <c:v>15</c:v>
                </c:pt>
                <c:pt idx="6">
                  <c:v>24</c:v>
                </c:pt>
                <c:pt idx="7">
                  <c:v>15</c:v>
                </c:pt>
                <c:pt idx="8">
                  <c:v>36</c:v>
                </c:pt>
                <c:pt idx="9">
                  <c:v>22</c:v>
                </c:pt>
                <c:pt idx="10">
                  <c:v>49</c:v>
                </c:pt>
                <c:pt idx="11">
                  <c:v>50</c:v>
                </c:pt>
                <c:pt idx="12">
                  <c:v>20</c:v>
                </c:pt>
                <c:pt idx="13">
                  <c:v>25</c:v>
                </c:pt>
                <c:pt idx="14">
                  <c:v>30</c:v>
                </c:pt>
                <c:pt idx="15">
                  <c:v>48</c:v>
                </c:pt>
                <c:pt idx="16">
                  <c:v>18</c:v>
                </c:pt>
                <c:pt idx="17">
                  <c:v>17</c:v>
                </c:pt>
                <c:pt idx="18">
                  <c:v>28</c:v>
                </c:pt>
                <c:pt idx="19">
                  <c:v>17</c:v>
                </c:pt>
                <c:pt idx="20">
                  <c:v>22</c:v>
                </c:pt>
                <c:pt idx="21">
                  <c:v>31</c:v>
                </c:pt>
                <c:pt idx="22">
                  <c:v>25</c:v>
                </c:pt>
                <c:pt idx="23">
                  <c:v>21</c:v>
                </c:pt>
                <c:pt idx="24">
                  <c:v>44</c:v>
                </c:pt>
                <c:pt idx="25">
                  <c:v>15</c:v>
                </c:pt>
                <c:pt idx="26">
                  <c:v>19</c:v>
                </c:pt>
                <c:pt idx="27">
                  <c:v>17</c:v>
                </c:pt>
                <c:pt idx="28">
                  <c:v>49</c:v>
                </c:pt>
                <c:pt idx="29">
                  <c:v>14</c:v>
                </c:pt>
                <c:pt idx="30">
                  <c:v>20</c:v>
                </c:pt>
                <c:pt idx="31">
                  <c:v>16</c:v>
                </c:pt>
                <c:pt idx="32">
                  <c:v>19</c:v>
                </c:pt>
                <c:pt idx="33">
                  <c:v>43</c:v>
                </c:pt>
                <c:pt idx="34">
                  <c:v>13</c:v>
                </c:pt>
                <c:pt idx="35">
                  <c:v>19</c:v>
                </c:pt>
              </c:numCache>
            </c:numRef>
          </c:val>
          <c:extLst>
            <c:ext xmlns:c16="http://schemas.microsoft.com/office/drawing/2014/chart" uri="{C3380CC4-5D6E-409C-BE32-E72D297353CC}">
              <c16:uniqueId val="{00000000-34B7-436F-842F-4E7A1A191E7D}"/>
            </c:ext>
          </c:extLst>
        </c:ser>
        <c:ser>
          <c:idx val="1"/>
          <c:order val="1"/>
          <c:tx>
            <c:strRef>
              <c:f>[3]hu!$E$1</c:f>
              <c:strCache>
                <c:ptCount val="1"/>
                <c:pt idx="0">
                  <c:v>avg(wind_speed)</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[3]hu!$A$2:$A$39</c:f>
              <c:strCache>
                <c:ptCount val="38"/>
                <c:pt idx="0">
                  <c:v>Vancouver</c:v>
                </c:pt>
                <c:pt idx="1">
                  <c:v>Montreal</c:v>
                </c:pt>
                <c:pt idx="2">
                  <c:v>Indianapolis</c:v>
                </c:pt>
                <c:pt idx="3">
                  <c:v>Portland</c:v>
                </c:pt>
                <c:pt idx="4">
                  <c:v>Atlanta</c:v>
                </c:pt>
                <c:pt idx="5">
                  <c:v>Houston</c:v>
                </c:pt>
                <c:pt idx="6">
                  <c:v>Seattle</c:v>
                </c:pt>
                <c:pt idx="7">
                  <c:v>San Antonio</c:v>
                </c:pt>
                <c:pt idx="8">
                  <c:v>Pittsburgh</c:v>
                </c:pt>
                <c:pt idx="9">
                  <c:v>Albuquerque</c:v>
                </c:pt>
                <c:pt idx="10">
                  <c:v>Tel Aviv District</c:v>
                </c:pt>
                <c:pt idx="11">
                  <c:v>Dallas</c:v>
                </c:pt>
                <c:pt idx="12">
                  <c:v>Jacksonville</c:v>
                </c:pt>
                <c:pt idx="13">
                  <c:v>Chicago</c:v>
                </c:pt>
                <c:pt idx="14">
                  <c:v>San Diego</c:v>
                </c:pt>
                <c:pt idx="15">
                  <c:v>Phoenix</c:v>
                </c:pt>
                <c:pt idx="16">
                  <c:v>Nashville</c:v>
                </c:pt>
                <c:pt idx="17">
                  <c:v>Detroit</c:v>
                </c:pt>
                <c:pt idx="18">
                  <c:v>Miami</c:v>
                </c:pt>
                <c:pt idx="19">
                  <c:v>Los Angeles</c:v>
                </c:pt>
                <c:pt idx="20">
                  <c:v>Denver</c:v>
                </c:pt>
                <c:pt idx="21">
                  <c:v>Philadelphia</c:v>
                </c:pt>
                <c:pt idx="22">
                  <c:v>New York</c:v>
                </c:pt>
                <c:pt idx="23">
                  <c:v>Saint Louis</c:v>
                </c:pt>
                <c:pt idx="24">
                  <c:v>Eilat</c:v>
                </c:pt>
                <c:pt idx="25">
                  <c:v>Kansas City</c:v>
                </c:pt>
                <c:pt idx="26">
                  <c:v>Haifa</c:v>
                </c:pt>
                <c:pt idx="27">
                  <c:v>Nahariyya</c:v>
                </c:pt>
                <c:pt idx="28">
                  <c:v>Jerusalem</c:v>
                </c:pt>
                <c:pt idx="29">
                  <c:v>Beersheba</c:v>
                </c:pt>
                <c:pt idx="30">
                  <c:v>Boston</c:v>
                </c:pt>
                <c:pt idx="31">
                  <c:v>Minneapolis</c:v>
                </c:pt>
                <c:pt idx="32">
                  <c:v>Toronto</c:v>
                </c:pt>
                <c:pt idx="33">
                  <c:v>San Francisco</c:v>
                </c:pt>
                <c:pt idx="34">
                  <c:v>Charlotte</c:v>
                </c:pt>
                <c:pt idx="35">
                  <c:v>Las Vegas</c:v>
                </c:pt>
              </c:strCache>
            </c:strRef>
          </c:cat>
          <c:val>
            <c:numRef>
              <c:f>[3]hu!$E$2:$E$39</c:f>
              <c:numCache>
                <c:formatCode>General</c:formatCode>
                <c:ptCount val="38"/>
                <c:pt idx="0">
                  <c:v>2.4327455126186499</c:v>
                </c:pt>
                <c:pt idx="1">
                  <c:v>3.8318969327322501</c:v>
                </c:pt>
                <c:pt idx="2">
                  <c:v>3.2253602050737999</c:v>
                </c:pt>
                <c:pt idx="3">
                  <c:v>2.0507380889242399</c:v>
                </c:pt>
                <c:pt idx="4">
                  <c:v>2.2304870502961101</c:v>
                </c:pt>
                <c:pt idx="5">
                  <c:v>2.96258563535911</c:v>
                </c:pt>
                <c:pt idx="6">
                  <c:v>2.1181163263502101</c:v>
                </c:pt>
                <c:pt idx="7">
                  <c:v>3.0222089631397502</c:v>
                </c:pt>
                <c:pt idx="8">
                  <c:v>2.51140281092548</c:v>
                </c:pt>
                <c:pt idx="9">
                  <c:v>2.7636853853123799</c:v>
                </c:pt>
                <c:pt idx="10">
                  <c:v>2.72230594480307</c:v>
                </c:pt>
                <c:pt idx="11">
                  <c:v>3.6319197365804001</c:v>
                </c:pt>
                <c:pt idx="12">
                  <c:v>2.8317422434367501</c:v>
                </c:pt>
                <c:pt idx="13">
                  <c:v>3.75932555467161</c:v>
                </c:pt>
                <c:pt idx="14">
                  <c:v>1.75145849907186</c:v>
                </c:pt>
                <c:pt idx="15">
                  <c:v>1.9090627831429099</c:v>
                </c:pt>
                <c:pt idx="16">
                  <c:v>2.4240220994475101</c:v>
                </c:pt>
                <c:pt idx="17">
                  <c:v>3.1650313798285099</c:v>
                </c:pt>
                <c:pt idx="18">
                  <c:v>3.2364928696747399</c:v>
                </c:pt>
                <c:pt idx="19">
                  <c:v>1.21954830725713</c:v>
                </c:pt>
                <c:pt idx="20">
                  <c:v>2.4389958232967199</c:v>
                </c:pt>
                <c:pt idx="21">
                  <c:v>2.6432123047004401</c:v>
                </c:pt>
                <c:pt idx="22">
                  <c:v>3.2109536662168199</c:v>
                </c:pt>
                <c:pt idx="23">
                  <c:v>3.0481967647838699</c:v>
                </c:pt>
                <c:pt idx="24">
                  <c:v>3.4525764152853</c:v>
                </c:pt>
                <c:pt idx="25">
                  <c:v>3.4307654910280201</c:v>
                </c:pt>
                <c:pt idx="26">
                  <c:v>3.2994061811147599</c:v>
                </c:pt>
                <c:pt idx="27">
                  <c:v>3.0242920443554699</c:v>
                </c:pt>
                <c:pt idx="28">
                  <c:v>1.88004678467801</c:v>
                </c:pt>
                <c:pt idx="29">
                  <c:v>1.9893387314439901</c:v>
                </c:pt>
                <c:pt idx="30">
                  <c:v>3.3808892424644199</c:v>
                </c:pt>
                <c:pt idx="31">
                  <c:v>3.38223204419889</c:v>
                </c:pt>
                <c:pt idx="32">
                  <c:v>3.8307699107221702</c:v>
                </c:pt>
                <c:pt idx="33">
                  <c:v>2.7867023549787402</c:v>
                </c:pt>
                <c:pt idx="34">
                  <c:v>2.3816269253718101</c:v>
                </c:pt>
                <c:pt idx="35">
                  <c:v>2.46348202838321</c:v>
                </c:pt>
              </c:numCache>
            </c:numRef>
          </c:val>
          <c:extLst>
            <c:ext xmlns:c16="http://schemas.microsoft.com/office/drawing/2014/chart" uri="{C3380CC4-5D6E-409C-BE32-E72D297353CC}">
              <c16:uniqueId val="{00000001-34B7-436F-842F-4E7A1A191E7D}"/>
            </c:ext>
          </c:extLst>
        </c:ser>
        <c:dLbls>
          <c:showLegendKey val="0"/>
          <c:showVal val="0"/>
          <c:showCatName val="0"/>
          <c:showSerName val="0"/>
          <c:showPercent val="0"/>
          <c:showBubbleSize val="0"/>
        </c:dLbls>
        <c:axId val="1682856927"/>
        <c:axId val="1682862207"/>
      </c:radarChart>
      <c:catAx>
        <c:axId val="168285692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82862207"/>
        <c:crosses val="autoZero"/>
        <c:auto val="1"/>
        <c:lblAlgn val="ctr"/>
        <c:lblOffset val="100"/>
        <c:noMultiLvlLbl val="0"/>
      </c:catAx>
      <c:valAx>
        <c:axId val="16828622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8285692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'q15'!$I$16:$I$26</cx:f>
        <cx:lvl ptCount="11">
          <cx:pt idx="0">January</cx:pt>
          <cx:pt idx="1">March</cx:pt>
          <cx:pt idx="2">April</cx:pt>
          <cx:pt idx="3">May</cx:pt>
          <cx:pt idx="4">June</cx:pt>
          <cx:pt idx="5">July</cx:pt>
          <cx:pt idx="6">August</cx:pt>
          <cx:pt idx="7">September</cx:pt>
          <cx:pt idx="8">October</cx:pt>
          <cx:pt idx="9">November</cx:pt>
          <cx:pt idx="10">December</cx:pt>
        </cx:lvl>
      </cx:strDim>
      <cx:numDim type="val">
        <cx:f>'q15'!$J$16:$J$26</cx:f>
        <cx:lvl ptCount="11" formatCode="General">
          <cx:pt idx="0">8</cx:pt>
          <cx:pt idx="1">35</cx:pt>
          <cx:pt idx="2">25</cx:pt>
          <cx:pt idx="3">151</cx:pt>
          <cx:pt idx="4">201</cx:pt>
          <cx:pt idx="5">626</cx:pt>
          <cx:pt idx="6">357</cx:pt>
          <cx:pt idx="7">323</cx:pt>
          <cx:pt idx="8">15</cx:pt>
          <cx:pt idx="9">15</cx:pt>
          <cx:pt idx="10">6</cx:pt>
        </cx:lvl>
      </cx:numDim>
    </cx:data>
    <cx:data id="1">
      <cx:strDim type="cat">
        <cx:f>'q15'!$I$16:$I$26</cx:f>
        <cx:lvl ptCount="11">
          <cx:pt idx="0">January</cx:pt>
          <cx:pt idx="1">March</cx:pt>
          <cx:pt idx="2">April</cx:pt>
          <cx:pt idx="3">May</cx:pt>
          <cx:pt idx="4">June</cx:pt>
          <cx:pt idx="5">July</cx:pt>
          <cx:pt idx="6">August</cx:pt>
          <cx:pt idx="7">September</cx:pt>
          <cx:pt idx="8">October</cx:pt>
          <cx:pt idx="9">November</cx:pt>
          <cx:pt idx="10">December</cx:pt>
        </cx:lvl>
      </cx:strDim>
      <cx:numDim type="val">
        <cx:f>'q15'!$K$16:$K$26</cx:f>
        <cx:lvl ptCount="11" formatCode="General">
          <cx:pt idx="0">10</cx:pt>
          <cx:pt idx="1">19</cx:pt>
          <cx:pt idx="2">22</cx:pt>
          <cx:pt idx="3">98</cx:pt>
          <cx:pt idx="4">146</cx:pt>
          <cx:pt idx="5">444</cx:pt>
          <cx:pt idx="6">214</cx:pt>
          <cx:pt idx="7">148</cx:pt>
          <cx:pt idx="8">17</cx:pt>
          <cx:pt idx="9">5</cx:pt>
          <cx:pt idx="10">5</cx:pt>
        </cx:lvl>
      </cx:numDim>
    </cx:data>
    <cx:data id="2">
      <cx:strDim type="cat">
        <cx:f>'q15'!$I$16:$I$26</cx:f>
        <cx:lvl ptCount="11">
          <cx:pt idx="0">January</cx:pt>
          <cx:pt idx="1">March</cx:pt>
          <cx:pt idx="2">April</cx:pt>
          <cx:pt idx="3">May</cx:pt>
          <cx:pt idx="4">June</cx:pt>
          <cx:pt idx="5">July</cx:pt>
          <cx:pt idx="6">August</cx:pt>
          <cx:pt idx="7">September</cx:pt>
          <cx:pt idx="8">October</cx:pt>
          <cx:pt idx="9">November</cx:pt>
          <cx:pt idx="10">December</cx:pt>
        </cx:lvl>
      </cx:strDim>
      <cx:numDim type="val">
        <cx:f>'q15'!$L$16:$L$26</cx:f>
        <cx:lvl ptCount="11" formatCode="General">
          <cx:pt idx="0">7</cx:pt>
          <cx:pt idx="3">13</cx:pt>
          <cx:pt idx="4">3</cx:pt>
          <cx:pt idx="5">7</cx:pt>
          <cx:pt idx="6">9</cx:pt>
          <cx:pt idx="8">8</cx:pt>
          <cx:pt idx="9">7</cx:pt>
          <cx:pt idx="10">3</cx:pt>
        </cx:lvl>
      </cx:numDim>
    </cx:data>
    <cx:data id="3">
      <cx:strDim type="cat">
        <cx:f>'q15'!$I$16:$I$26</cx:f>
        <cx:lvl ptCount="11">
          <cx:pt idx="0">January</cx:pt>
          <cx:pt idx="1">March</cx:pt>
          <cx:pt idx="2">April</cx:pt>
          <cx:pt idx="3">May</cx:pt>
          <cx:pt idx="4">June</cx:pt>
          <cx:pt idx="5">July</cx:pt>
          <cx:pt idx="6">August</cx:pt>
          <cx:pt idx="7">September</cx:pt>
          <cx:pt idx="8">October</cx:pt>
          <cx:pt idx="9">November</cx:pt>
          <cx:pt idx="10">December</cx:pt>
        </cx:lvl>
      </cx:strDim>
      <cx:numDim type="val">
        <cx:f>'q15'!$M$16:$M$26</cx:f>
        <cx:lvl ptCount="11" formatCode="General">
          <cx:pt idx="1">10</cx:pt>
          <cx:pt idx="2">12</cx:pt>
          <cx:pt idx="3">39</cx:pt>
          <cx:pt idx="4">19</cx:pt>
          <cx:pt idx="5">48</cx:pt>
          <cx:pt idx="6">28</cx:pt>
          <cx:pt idx="7">23</cx:pt>
          <cx:pt idx="8">16</cx:pt>
        </cx:lvl>
      </cx:numDim>
    </cx:data>
    <cx:data id="4">
      <cx:strDim type="cat">
        <cx:f>'q15'!$I$16:$I$26</cx:f>
        <cx:lvl ptCount="11">
          <cx:pt idx="0">January</cx:pt>
          <cx:pt idx="1">March</cx:pt>
          <cx:pt idx="2">April</cx:pt>
          <cx:pt idx="3">May</cx:pt>
          <cx:pt idx="4">June</cx:pt>
          <cx:pt idx="5">July</cx:pt>
          <cx:pt idx="6">August</cx:pt>
          <cx:pt idx="7">September</cx:pt>
          <cx:pt idx="8">October</cx:pt>
          <cx:pt idx="9">November</cx:pt>
          <cx:pt idx="10">December</cx:pt>
        </cx:lvl>
      </cx:strDim>
      <cx:numDim type="val">
        <cx:f>'q15'!$N$16:$N$26</cx:f>
        <cx:lvl ptCount="11" formatCode="General">
          <cx:pt idx="0">7</cx:pt>
          <cx:pt idx="1">11</cx:pt>
          <cx:pt idx="2">29</cx:pt>
          <cx:pt idx="3">9</cx:pt>
          <cx:pt idx="4">5</cx:pt>
          <cx:pt idx="5">7</cx:pt>
          <cx:pt idx="6">30</cx:pt>
          <cx:pt idx="7">5</cx:pt>
          <cx:pt idx="10">0</cx:pt>
        </cx:lvl>
      </cx:numDim>
    </cx:data>
  </cx:chartData>
  <cx:chart>
    <cx:title pos="t" align="ctr" overlay="0">
      <cx:tx>
        <cx:rich>
          <a:bodyPr spcFirstLastPara="1" vertOverflow="ellipsis" horzOverflow="overflow" wrap="square" lIns="0" tIns="0" rIns="0" bIns="0" anchor="ctr" anchorCtr="1"/>
          <a:lstStyle/>
          <a:p>
            <a:pPr algn="ctr" rtl="0">
              <a:defRPr/>
            </a:pPr>
            <a:r>
              <a:rPr lang="en-US" sz="1995" b="1" i="0" u="none" strike="noStrike" cap="all" spc="100" baseline="0" dirty="0">
                <a:solidFill>
                  <a:prstClr val="white"/>
                </a:solidFill>
                <a:latin typeface="Calibri" panose="020F0502020204030204"/>
              </a:rPr>
              <a:t>Wind speed</a:t>
            </a:r>
          </a:p>
          <a:p>
            <a:pPr algn="ctr" rtl="0">
              <a:defRPr/>
            </a:pPr>
            <a:endParaRPr lang="en-US" sz="1995" b="1" i="0" u="none" strike="noStrike" cap="all" spc="100" baseline="0" dirty="0">
              <a:solidFill>
                <a:prstClr val="white"/>
              </a:solidFill>
              <a:latin typeface="Calibri" panose="020F0502020204030204"/>
            </a:endParaRPr>
          </a:p>
        </cx:rich>
      </cx:tx>
    </cx:title>
    <cx:plotArea>
      <cx:plotAreaRegion>
        <cx:series layoutId="funnel" uniqueId="{19EE6AFF-FFD3-403D-AED7-81F7ADD91189}" formatIdx="0">
          <cx:tx>
            <cx:txData>
              <cx:f>'q15'!$J$15</cx:f>
              <cx:v>proximity thunderstorm</cx:v>
            </cx:txData>
          </cx:tx>
          <cx:dataId val="0"/>
        </cx:series>
        <cx:series layoutId="funnel" hidden="1" uniqueId="{87BF5F99-E039-45F9-99BA-3553CBA99BCB}" formatIdx="1">
          <cx:tx>
            <cx:txData>
              <cx:f>'q15'!$K$15</cx:f>
              <cx:v>thunderstorm</cx:v>
            </cx:txData>
          </cx:tx>
          <cx:dataId val="1"/>
        </cx:series>
        <cx:series layoutId="funnel" hidden="1" uniqueId="{05B0729F-B48A-4313-9D34-DDF9DE989E0A}" formatIdx="2">
          <cx:tx>
            <cx:txData>
              <cx:f>'q15'!$L$15</cx:f>
              <cx:v>thunderstorm with heavy rain</cx:v>
            </cx:txData>
          </cx:tx>
          <cx:dataId val="2"/>
        </cx:series>
        <cx:series layoutId="funnel" hidden="1" uniqueId="{C69A6D3C-EE84-4723-A677-C2BD0EBD1100}" formatIdx="3">
          <cx:tx>
            <cx:txData>
              <cx:f>'q15'!$M$15</cx:f>
              <cx:v>thunderstorm with light rain</cx:v>
            </cx:txData>
          </cx:tx>
          <cx:dataId val="3"/>
        </cx:series>
        <cx:series layoutId="funnel" hidden="1" uniqueId="{38981BEF-A45B-42D9-957F-A1F2FD26F936}" formatIdx="4">
          <cx:tx>
            <cx:txData>
              <cx:f>'q15'!$N$15</cx:f>
              <cx:v>thunderstorm with rain</cx:v>
            </cx:txData>
          </cx:tx>
          <cx:dataId val="4"/>
        </cx:series>
      </cx:plotAreaRegion>
      <cx:axis id="0">
        <cx:catScaling gapWidth="0.5"/>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429">
  <cs:axisTitle>
    <cs:lnRef idx="0"/>
    <cs:fillRef idx="0"/>
    <cs:effectRef idx="0"/>
    <cs:fontRef idx="minor">
      <a:schemeClr val="lt1"/>
    </cs:fontRef>
    <cs:defRPr sz="1197"/>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cs:bodyPr/>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cs:chartArea>
  <cs:dataLabel>
    <cs:lnRef idx="0"/>
    <cs:fillRef idx="0">
      <cs:styleClr val="auto"/>
    </cs:fillRef>
    <cs:effectRef idx="0"/>
    <cs:fontRef idx="minor">
      <a:schemeClr val="dk1"/>
    </cs:fontRef>
    <cs:spPr>
      <a:solidFill>
        <a:schemeClr val="phClr">
          <a:alpha val="70000"/>
        </a:schemeClr>
      </a:solidFill>
    </cs:spPr>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a:ln w="9525">
        <a:solidFill>
          <a:schemeClr val="tx1"/>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dk1"/>
    </cs:fontRef>
    <cs:spPr>
      <a:ln w="2857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spPr>
      <a:ln w="9525">
        <a:solidFill>
          <a:schemeClr val="lt1"/>
        </a:solidFill>
        <a:prstDash val="dash"/>
      </a:ln>
    </cs:spPr>
  </cs:dropLine>
  <cs:errorBar>
    <cs:lnRef idx="0"/>
    <cs:fillRef idx="0"/>
    <cs:effectRef idx="0"/>
    <cs:fontRef idx="minor">
      <a:schemeClr val="tx1"/>
    </cs:fontRef>
    <cs:spPr>
      <a:ln w="9525" cap="flat" cmpd="sng" algn="ctr">
        <a:solidFill>
          <a:schemeClr val="lt1"/>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5000"/>
          </a:schemeClr>
        </a:solidFill>
        <a:round/>
      </a:ln>
    </cs:spPr>
  </cs:gridlineMajor>
  <cs:gridlineMinor>
    <cs:lnRef idx="0"/>
    <cs:fillRef idx="0"/>
    <cs:effectRef idx="0"/>
    <cs:fontRef idx="minor">
      <a:schemeClr val="dk1"/>
    </cs:fontRef>
    <cs:spPr>
      <a:ln>
        <a:solidFill>
          <a:schemeClr val="lt1">
            <a:alpha val="25000"/>
            <a:lumOff val="10000"/>
          </a:schemeClr>
        </a:solidFill>
      </a:ln>
    </cs:spPr>
  </cs:gridlineMinor>
  <cs:hiLoLine>
    <cs:lnRef idx="0"/>
    <cs:fillRef idx="0"/>
    <cs:effectRef idx="0"/>
    <cs:fontRef idx="minor">
      <a:schemeClr val="tx1"/>
    </cs:fontRef>
    <cs:spPr>
      <a:ln w="9525">
        <a:solidFill>
          <a:schemeClr val="lt1"/>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cs:fontRef>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cs:bodyPr/>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cs:fontRef>
    <cs:defRPr sz="1995" b="1" cap="all" spc="100"/>
    <cs:bodyPr/>
  </cs:title>
  <cs:trendline>
    <cs:lnRef idx="0"/>
    <cs:fillRef idx="0"/>
    <cs:effectRef idx="0"/>
    <cs:fontRef idx="minor">
      <a:schemeClr val="dk1"/>
    </cs:fontRef>
    <cs:spPr>
      <a:ln w="19050" cap="rnd">
        <a:solidFill>
          <a:schemeClr val="lt1"/>
        </a:solidFill>
        <a:prstDash val="sysDash"/>
      </a:ln>
    </cs:spPr>
  </cs:trendline>
  <cs:trendlineLabel>
    <cs:lnRef idx="0"/>
    <cs:fillRef idx="0"/>
    <cs:effectRef idx="0"/>
    <cs:fontRef idx="minor">
      <a:schemeClr val="lt1"/>
    </cs:fontRef>
    <cs:defRPr sz="1197"/>
  </cs:trendlineLabel>
  <cs:upBar>
    <cs:lnRef idx="0"/>
    <cs:fillRef idx="0"/>
    <cs:effectRef idx="0"/>
    <cs:fontRef idx="minor">
      <a:schemeClr val="dk1"/>
    </cs:fontRef>
    <cs:spPr>
      <a:solidFill>
        <a:schemeClr val="lt1"/>
      </a:solidFill>
    </cs:spPr>
  </cs:upBar>
  <cs:valueAxis>
    <cs:lnRef idx="0"/>
    <cs:fillRef idx="0"/>
    <cs:effectRef idx="0"/>
    <cs:fontRef idx="minor">
      <a:schemeClr val="lt1"/>
    </cs:fontRef>
    <cs:defRPr sz="1197"/>
    <cs:bodyPr/>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C465A-7726-F8FC-A900-4981DD9969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5EBDE4-85F4-0369-ED2D-32019691A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5A15FE-7152-6C2C-9C03-A2E446B3AC0C}"/>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5CEC723E-3DBE-2A00-A324-F2E38D869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9C5C25-C053-2273-710F-F520CE856740}"/>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296799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65B4-0668-517F-13ED-E767D1644C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6EC21D-716B-0B55-B129-5A8FCA23FD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B8FDC-3AFE-3397-C376-97100174ECB9}"/>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29C17BF8-D899-371B-EB2B-0CD8D6AD86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2D4EE6-F9C8-BF64-44D5-570E471A6393}"/>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228844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94B70F-D124-A294-54B6-1B482ED4D0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ADE32E-F636-C5E2-A75B-4952853C9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2023FC-D848-289E-B863-0172E1EBEA39}"/>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A27EAE4B-701D-2983-E63B-79EBE8040B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38ADD-DB9C-E49D-4CA3-3175275EC20E}"/>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411533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CB80-A048-7496-CB7E-82AE6C374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ADFEE5-9286-EAD7-8C2A-00E75EDB4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F5C0D7-5356-20FF-0245-AA8853911503}"/>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56B14300-63AE-77D1-6A7B-705CCCDA63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42012-DE5A-7671-293E-937885481617}"/>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321126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C61D-59A1-897E-72E7-1F6AB4D44F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FB35C6-2B7F-5AAD-FBD1-D08C91ED4B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D6C335-5337-139A-D074-8E2E00DBBE7A}"/>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B2FDD0E5-E85B-2763-4A24-74B679BD5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3086FD-24B6-F2FC-348C-5B0FE58B96CE}"/>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73193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8346-358F-AF1E-B98F-AEBE88C421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A34823-F6FC-AF0C-D7ED-0B10B5510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0B2A8-8FAA-AC9D-D982-965E08DAC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F78459-22AA-D4B5-62FD-A9BBBA937C3B}"/>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6" name="Footer Placeholder 5">
            <a:extLst>
              <a:ext uri="{FF2B5EF4-FFF2-40B4-BE49-F238E27FC236}">
                <a16:creationId xmlns:a16="http://schemas.microsoft.com/office/drawing/2014/main" id="{F457445D-5E8E-4BE5-E83B-AD9FE091A9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9479F8-F5FE-C15D-31C3-EC425E777136}"/>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150188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CA9B-6E94-E948-28C9-C804F1FBD8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AAC1CE-5A32-AFA0-2702-D1CCCC4786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CA68A-BEAA-DF6F-8EB3-6A569E7DD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AE97E3-01B2-D09D-885E-B0F48A006D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6316D-062C-F9FE-7071-B5B40BC942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5CB44F-43B0-3134-B991-D2D7F83F4A99}"/>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8" name="Footer Placeholder 7">
            <a:extLst>
              <a:ext uri="{FF2B5EF4-FFF2-40B4-BE49-F238E27FC236}">
                <a16:creationId xmlns:a16="http://schemas.microsoft.com/office/drawing/2014/main" id="{DD79E2BD-9468-DCF1-8686-5AB2FD5D14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CAE7C2-B580-2779-8447-1F7CB8E86891}"/>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76920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EEC2-F46D-1864-D8F6-DFBD799B0B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CEB0E4-B185-A636-1EA3-885208CCC958}"/>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4" name="Footer Placeholder 3">
            <a:extLst>
              <a:ext uri="{FF2B5EF4-FFF2-40B4-BE49-F238E27FC236}">
                <a16:creationId xmlns:a16="http://schemas.microsoft.com/office/drawing/2014/main" id="{8C47FAC0-650C-AA4B-7507-E921727CE9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5FF71D-AE90-0D34-2E6B-FECC619B7367}"/>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159478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06792C-E1EC-13BC-24AB-A4F998E973D0}"/>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3" name="Footer Placeholder 2">
            <a:extLst>
              <a:ext uri="{FF2B5EF4-FFF2-40B4-BE49-F238E27FC236}">
                <a16:creationId xmlns:a16="http://schemas.microsoft.com/office/drawing/2014/main" id="{6F0C22B8-6151-316B-453E-420656051B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611D2B-F8C9-A5AB-DE1F-88A6018E9313}"/>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206920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F25B-067C-7F96-E686-EB0338DA6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276265-E83A-3D8F-9863-6E81B35816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C368D7-4383-7A37-5770-D7F96333E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6354D-B216-AEAE-B644-2E5FE06E6945}"/>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6" name="Footer Placeholder 5">
            <a:extLst>
              <a:ext uri="{FF2B5EF4-FFF2-40B4-BE49-F238E27FC236}">
                <a16:creationId xmlns:a16="http://schemas.microsoft.com/office/drawing/2014/main" id="{93D81A03-2193-DCCB-B287-DDFDD7BA2A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6A0160-F142-7922-CC31-DDDC3EC000C7}"/>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337480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27C0-9718-41F2-0C8F-31DF9964B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DBC139-B20A-3395-3879-1ABC76DB39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04B2C9-6086-8862-4766-86931567F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E2E78-B881-90CE-BF9B-CD07B27866C8}"/>
              </a:ext>
            </a:extLst>
          </p:cNvPr>
          <p:cNvSpPr>
            <a:spLocks noGrp="1"/>
          </p:cNvSpPr>
          <p:nvPr>
            <p:ph type="dt" sz="half" idx="10"/>
          </p:nvPr>
        </p:nvSpPr>
        <p:spPr/>
        <p:txBody>
          <a:bodyPr/>
          <a:lstStyle/>
          <a:p>
            <a:fld id="{B60CAF82-6271-4352-AC64-058BBBCD2935}" type="datetimeFigureOut">
              <a:rPr lang="en-IN" smtClean="0"/>
              <a:t>27-03-2024</a:t>
            </a:fld>
            <a:endParaRPr lang="en-IN"/>
          </a:p>
        </p:txBody>
      </p:sp>
      <p:sp>
        <p:nvSpPr>
          <p:cNvPr id="6" name="Footer Placeholder 5">
            <a:extLst>
              <a:ext uri="{FF2B5EF4-FFF2-40B4-BE49-F238E27FC236}">
                <a16:creationId xmlns:a16="http://schemas.microsoft.com/office/drawing/2014/main" id="{449E50E7-7361-1DF5-590A-EDEED36F42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31B4A4-A11C-63D4-64F1-D58BE48A32A4}"/>
              </a:ext>
            </a:extLst>
          </p:cNvPr>
          <p:cNvSpPr>
            <a:spLocks noGrp="1"/>
          </p:cNvSpPr>
          <p:nvPr>
            <p:ph type="sldNum" sz="quarter" idx="12"/>
          </p:nvPr>
        </p:nvSpPr>
        <p:spPr/>
        <p:txBody>
          <a:bodyPr/>
          <a:lstStyle/>
          <a:p>
            <a:fld id="{14B7C310-30E3-4898-A934-B1187E4537F2}" type="slidenum">
              <a:rPr lang="en-IN" smtClean="0"/>
              <a:t>‹#›</a:t>
            </a:fld>
            <a:endParaRPr lang="en-IN"/>
          </a:p>
        </p:txBody>
      </p:sp>
    </p:spTree>
    <p:extLst>
      <p:ext uri="{BB962C8B-B14F-4D97-AF65-F5344CB8AC3E}">
        <p14:creationId xmlns:p14="http://schemas.microsoft.com/office/powerpoint/2010/main" val="348530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14B95C-56B9-1251-2ABD-740F791130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205CB4-D258-BE43-7EA5-45FB17F84B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1DA27A-2750-A4F0-473B-F74C3C8615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CAF82-6271-4352-AC64-058BBBCD2935}" type="datetimeFigureOut">
              <a:rPr lang="en-IN" smtClean="0"/>
              <a:t>27-03-2024</a:t>
            </a:fld>
            <a:endParaRPr lang="en-IN"/>
          </a:p>
        </p:txBody>
      </p:sp>
      <p:sp>
        <p:nvSpPr>
          <p:cNvPr id="5" name="Footer Placeholder 4">
            <a:extLst>
              <a:ext uri="{FF2B5EF4-FFF2-40B4-BE49-F238E27FC236}">
                <a16:creationId xmlns:a16="http://schemas.microsoft.com/office/drawing/2014/main" id="{E18CD789-6B83-F56E-1EB1-B22A6E718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842C30-C939-C40C-10A7-32B529ECC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7C310-30E3-4898-A934-B1187E4537F2}" type="slidenum">
              <a:rPr lang="en-IN" smtClean="0"/>
              <a:t>‹#›</a:t>
            </a:fld>
            <a:endParaRPr lang="en-IN"/>
          </a:p>
        </p:txBody>
      </p:sp>
    </p:spTree>
    <p:extLst>
      <p:ext uri="{BB962C8B-B14F-4D97-AF65-F5344CB8AC3E}">
        <p14:creationId xmlns:p14="http://schemas.microsoft.com/office/powerpoint/2010/main" val="242558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37.png"/><Relationship Id="rId4" Type="http://schemas.microsoft.com/office/2014/relationships/chartEx" Target="../charts/chartEx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F6BFB-F46E-9B6F-6920-AFE00447300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 y="0"/>
            <a:ext cx="12309988" cy="6758900"/>
          </a:xfrm>
          <a:prstGeom prst="rect">
            <a:avLst/>
          </a:prstGeom>
        </p:spPr>
      </p:pic>
      <p:sp>
        <p:nvSpPr>
          <p:cNvPr id="4" name="Rectangle 3">
            <a:extLst>
              <a:ext uri="{FF2B5EF4-FFF2-40B4-BE49-F238E27FC236}">
                <a16:creationId xmlns:a16="http://schemas.microsoft.com/office/drawing/2014/main" id="{3FB1BAFE-62EC-6659-57A8-460F011C613E}"/>
              </a:ext>
            </a:extLst>
          </p:cNvPr>
          <p:cNvSpPr/>
          <p:nvPr/>
        </p:nvSpPr>
        <p:spPr>
          <a:xfrm>
            <a:off x="757083" y="629264"/>
            <a:ext cx="10933471" cy="16616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600" dirty="0">
                <a:ln w="0"/>
                <a:solidFill>
                  <a:schemeClr val="tx1"/>
                </a:solidFill>
                <a:effectLst>
                  <a:outerShdw blurRad="38100" dist="19050" dir="2700000" algn="tl" rotWithShape="0">
                    <a:schemeClr val="dk1">
                      <a:alpha val="40000"/>
                    </a:schemeClr>
                  </a:outerShdw>
                </a:effectLst>
              </a:rPr>
              <a:t>Weather Analysis </a:t>
            </a:r>
          </a:p>
        </p:txBody>
      </p:sp>
    </p:spTree>
    <p:extLst>
      <p:ext uri="{BB962C8B-B14F-4D97-AF65-F5344CB8AC3E}">
        <p14:creationId xmlns:p14="http://schemas.microsoft.com/office/powerpoint/2010/main" val="5681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57197"/>
          </a:xfrm>
        </p:spPr>
        <p:txBody>
          <a:bodyPr>
            <a:normAutofit/>
          </a:bodyPr>
          <a:lstStyle/>
          <a:p>
            <a:r>
              <a:rPr lang="en-IN" sz="2800" kern="0" dirty="0">
                <a:latin typeface="Plus Jakarta Sans"/>
                <a:ea typeface="Times New Roman" panose="02020603050405020304" pitchFamily="18" charset="0"/>
                <a:cs typeface="Segoe UI" panose="020B0502040204020203" pitchFamily="34" charset="0"/>
              </a:rPr>
              <a:t>Q</a:t>
            </a:r>
            <a:r>
              <a:rPr lang="en-IN" sz="2800" kern="0" dirty="0">
                <a:effectLst/>
                <a:latin typeface="Plus Jakarta Sans"/>
                <a:ea typeface="Times New Roman" panose="02020603050405020304" pitchFamily="18" charset="0"/>
                <a:cs typeface="Segoe UI" panose="020B0502040204020203" pitchFamily="34" charset="0"/>
              </a:rPr>
              <a:t>5:-How does humidity vary across different cities? Generate a heatmap in Power BI to visualize this variation</a:t>
            </a:r>
            <a:endParaRPr lang="en-IN" sz="6000" dirty="0"/>
          </a:p>
        </p:txBody>
      </p:sp>
      <p:pic>
        <p:nvPicPr>
          <p:cNvPr id="4" name="Content Placeholder 3">
            <a:extLst>
              <a:ext uri="{FF2B5EF4-FFF2-40B4-BE49-F238E27FC236}">
                <a16:creationId xmlns:a16="http://schemas.microsoft.com/office/drawing/2014/main" id="{E3879FDE-DF43-F577-A556-D13257351B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9045" y="1460500"/>
            <a:ext cx="11493909" cy="5032375"/>
          </a:xfrm>
        </p:spPr>
      </p:pic>
    </p:spTree>
    <p:extLst>
      <p:ext uri="{BB962C8B-B14F-4D97-AF65-F5344CB8AC3E}">
        <p14:creationId xmlns:p14="http://schemas.microsoft.com/office/powerpoint/2010/main" val="142423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335855"/>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Q6:-Can you create a time-series chart in Power BI showing the relationship between wind speed and air pressure for a specific city?</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68EFFF63-ED09-ABF1-AE99-D10BC85E9040}"/>
              </a:ext>
            </a:extLst>
          </p:cNvPr>
          <p:cNvPicPr>
            <a:picLocks noGrp="1" noChangeAspect="1"/>
          </p:cNvPicPr>
          <p:nvPr>
            <p:ph idx="1"/>
          </p:nvPr>
        </p:nvPicPr>
        <p:blipFill>
          <a:blip r:embed="rId3"/>
          <a:stretch>
            <a:fillRect/>
          </a:stretch>
        </p:blipFill>
        <p:spPr>
          <a:xfrm>
            <a:off x="838199" y="1337187"/>
            <a:ext cx="10999839" cy="5155688"/>
          </a:xfrm>
        </p:spPr>
      </p:pic>
    </p:spTree>
    <p:extLst>
      <p:ext uri="{BB962C8B-B14F-4D97-AF65-F5344CB8AC3E}">
        <p14:creationId xmlns:p14="http://schemas.microsoft.com/office/powerpoint/2010/main" val="190584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345687"/>
          </a:xfrm>
        </p:spPr>
        <p:txBody>
          <a:bodyPr>
            <a:noAutofit/>
          </a:bodyPr>
          <a:lstStyle/>
          <a:p>
            <a:r>
              <a:rPr lang="en-IN" sz="2800" kern="0" dirty="0">
                <a:solidFill>
                  <a:srgbClr val="000000"/>
                </a:solidFill>
                <a:effectLst/>
                <a:latin typeface="Plus Jakarta Sans"/>
                <a:ea typeface="Times New Roman" panose="02020603050405020304" pitchFamily="18" charset="0"/>
                <a:cs typeface="Segoe UI" panose="020B0502040204020203" pitchFamily="34" charset="0"/>
              </a:rPr>
              <a:t>Q7:-Create a time-series line chart in Power BI to show the overall temperature trends over the entire dataset.</a:t>
            </a:r>
            <a:br>
              <a:rPr lang="en-IN" sz="2400" kern="100" dirty="0">
                <a:effectLst/>
                <a:latin typeface="Calibri" panose="020F0502020204030204" pitchFamily="34" charset="0"/>
                <a:ea typeface="Calibri" panose="020F0502020204030204" pitchFamily="34" charset="0"/>
                <a:cs typeface="Mangal" panose="02040503050203030202" pitchFamily="18" charset="0"/>
              </a:rPr>
            </a:br>
            <a:endParaRPr lang="en-IN" sz="5400" dirty="0"/>
          </a:p>
        </p:txBody>
      </p:sp>
      <p:pic>
        <p:nvPicPr>
          <p:cNvPr id="4" name="Content Placeholder 3">
            <a:extLst>
              <a:ext uri="{FF2B5EF4-FFF2-40B4-BE49-F238E27FC236}">
                <a16:creationId xmlns:a16="http://schemas.microsoft.com/office/drawing/2014/main" id="{8CB16125-4166-3A86-29E4-5D54B0DD6CC6}"/>
              </a:ext>
            </a:extLst>
          </p:cNvPr>
          <p:cNvPicPr>
            <a:picLocks noGrp="1" noChangeAspect="1"/>
          </p:cNvPicPr>
          <p:nvPr>
            <p:ph idx="1"/>
          </p:nvPr>
        </p:nvPicPr>
        <p:blipFill>
          <a:blip r:embed="rId3"/>
          <a:stretch>
            <a:fillRect/>
          </a:stretch>
        </p:blipFill>
        <p:spPr>
          <a:xfrm>
            <a:off x="265471" y="1710811"/>
            <a:ext cx="11287432" cy="4782063"/>
          </a:xfrm>
        </p:spPr>
      </p:pic>
    </p:spTree>
    <p:extLst>
      <p:ext uri="{BB962C8B-B14F-4D97-AF65-F5344CB8AC3E}">
        <p14:creationId xmlns:p14="http://schemas.microsoft.com/office/powerpoint/2010/main" val="22304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1306358"/>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Q8:-Can you create a heatmap in Power BI to visualize the busiest hours for specific weather conditions (e.g., "clear sky," "rainy")?</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5BB46F0C-F0E7-7205-1E06-92E6A2E2B17E}"/>
              </a:ext>
            </a:extLst>
          </p:cNvPr>
          <p:cNvPicPr>
            <a:picLocks noGrp="1" noChangeAspect="1"/>
          </p:cNvPicPr>
          <p:nvPr>
            <p:ph idx="1"/>
          </p:nvPr>
        </p:nvPicPr>
        <p:blipFill>
          <a:blip r:embed="rId3"/>
          <a:stretch>
            <a:fillRect/>
          </a:stretch>
        </p:blipFill>
        <p:spPr>
          <a:xfrm>
            <a:off x="757084" y="1592826"/>
            <a:ext cx="10756490" cy="5034116"/>
          </a:xfrm>
        </p:spPr>
      </p:pic>
    </p:spTree>
    <p:extLst>
      <p:ext uri="{BB962C8B-B14F-4D97-AF65-F5344CB8AC3E}">
        <p14:creationId xmlns:p14="http://schemas.microsoft.com/office/powerpoint/2010/main" val="2183296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1326022"/>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Q9:-How does the wind speed change over the course of a day? Create a radial chart in Power BI to represent this.</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62B892AF-97DB-4613-7F8A-3CD0B175E80E}"/>
              </a:ext>
            </a:extLst>
          </p:cNvPr>
          <p:cNvPicPr>
            <a:picLocks noGrp="1" noChangeAspect="1"/>
          </p:cNvPicPr>
          <p:nvPr>
            <p:ph idx="1"/>
          </p:nvPr>
        </p:nvPicPr>
        <p:blipFill>
          <a:blip r:embed="rId3"/>
          <a:stretch>
            <a:fillRect/>
          </a:stretch>
        </p:blipFill>
        <p:spPr>
          <a:xfrm>
            <a:off x="747252" y="1317523"/>
            <a:ext cx="10903974" cy="5417574"/>
          </a:xfrm>
        </p:spPr>
      </p:pic>
    </p:spTree>
    <p:extLst>
      <p:ext uri="{BB962C8B-B14F-4D97-AF65-F5344CB8AC3E}">
        <p14:creationId xmlns:p14="http://schemas.microsoft.com/office/powerpoint/2010/main" val="322402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1306358"/>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Q10:-Create a Power BI chart comparing the temperature variations between two selected cities over a specific timeframe.</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67B484C4-93B0-6BD2-BCE7-161685A335D1}"/>
              </a:ext>
            </a:extLst>
          </p:cNvPr>
          <p:cNvPicPr>
            <a:picLocks noGrp="1" noChangeAspect="1"/>
          </p:cNvPicPr>
          <p:nvPr>
            <p:ph idx="1"/>
          </p:nvPr>
        </p:nvPicPr>
        <p:blipFill>
          <a:blip r:embed="rId3"/>
          <a:stretch>
            <a:fillRect/>
          </a:stretch>
        </p:blipFill>
        <p:spPr>
          <a:xfrm>
            <a:off x="222363" y="1390548"/>
            <a:ext cx="7220656" cy="4351338"/>
          </a:xfrm>
        </p:spPr>
      </p:pic>
      <p:pic>
        <p:nvPicPr>
          <p:cNvPr id="6" name="Picture 5">
            <a:extLst>
              <a:ext uri="{FF2B5EF4-FFF2-40B4-BE49-F238E27FC236}">
                <a16:creationId xmlns:a16="http://schemas.microsoft.com/office/drawing/2014/main" id="{1DF1FCC8-AF08-EF39-8868-39FE078F5860}"/>
              </a:ext>
            </a:extLst>
          </p:cNvPr>
          <p:cNvPicPr>
            <a:picLocks noChangeAspect="1"/>
          </p:cNvPicPr>
          <p:nvPr/>
        </p:nvPicPr>
        <p:blipFill rotWithShape="1">
          <a:blip r:embed="rId4"/>
          <a:srcRect r="25524" b="40448"/>
          <a:stretch/>
        </p:blipFill>
        <p:spPr>
          <a:xfrm>
            <a:off x="7554452" y="1358593"/>
            <a:ext cx="4303252" cy="4555510"/>
          </a:xfrm>
          <a:prstGeom prst="rect">
            <a:avLst/>
          </a:prstGeom>
        </p:spPr>
      </p:pic>
    </p:spTree>
    <p:extLst>
      <p:ext uri="{BB962C8B-B14F-4D97-AF65-F5344CB8AC3E}">
        <p14:creationId xmlns:p14="http://schemas.microsoft.com/office/powerpoint/2010/main" val="222354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365351"/>
          </a:xfrm>
        </p:spPr>
        <p:txBody>
          <a:bodyPr>
            <a:noAutofit/>
          </a:bodyPr>
          <a:lstStyle/>
          <a:p>
            <a:r>
              <a:rPr lang="en-IN" sz="2600" dirty="0"/>
              <a:t>Q11:-</a:t>
            </a:r>
            <a:r>
              <a:rPr lang="en-IN" sz="2600" kern="0" dirty="0">
                <a:solidFill>
                  <a:srgbClr val="000000"/>
                </a:solidFill>
                <a:effectLst/>
                <a:latin typeface="Plus Jakarta Sans"/>
                <a:ea typeface="Times New Roman" panose="02020603050405020304" pitchFamily="18" charset="0"/>
                <a:cs typeface="Segoe UI" panose="020B0502040204020203" pitchFamily="34" charset="0"/>
              </a:rPr>
              <a:t>Can you build a heatmap in Power BI to show the temperature ranges for cities across different countries?</a:t>
            </a:r>
            <a:br>
              <a:rPr lang="en-IN" sz="2600" kern="100" dirty="0">
                <a:effectLst/>
                <a:latin typeface="Calibri" panose="020F0502020204030204" pitchFamily="34" charset="0"/>
                <a:ea typeface="Calibri" panose="020F0502020204030204" pitchFamily="34" charset="0"/>
                <a:cs typeface="Mangal" panose="02040503050203030202" pitchFamily="18" charset="0"/>
              </a:rPr>
            </a:br>
            <a:endParaRPr lang="en-IN" sz="2600" dirty="0"/>
          </a:p>
        </p:txBody>
      </p:sp>
      <p:pic>
        <p:nvPicPr>
          <p:cNvPr id="4" name="Content Placeholder 3">
            <a:extLst>
              <a:ext uri="{FF2B5EF4-FFF2-40B4-BE49-F238E27FC236}">
                <a16:creationId xmlns:a16="http://schemas.microsoft.com/office/drawing/2014/main" id="{B5AF1F31-02D0-6DA0-705D-69E464B625B5}"/>
              </a:ext>
            </a:extLst>
          </p:cNvPr>
          <p:cNvPicPr>
            <a:picLocks noGrp="1" noChangeAspect="1"/>
          </p:cNvPicPr>
          <p:nvPr>
            <p:ph idx="1"/>
          </p:nvPr>
        </p:nvPicPr>
        <p:blipFill>
          <a:blip r:embed="rId3"/>
          <a:stretch>
            <a:fillRect/>
          </a:stretch>
        </p:blipFill>
        <p:spPr>
          <a:xfrm>
            <a:off x="721482" y="1491327"/>
            <a:ext cx="10792092" cy="4575175"/>
          </a:xfrm>
        </p:spPr>
      </p:pic>
    </p:spTree>
    <p:extLst>
      <p:ext uri="{BB962C8B-B14F-4D97-AF65-F5344CB8AC3E}">
        <p14:creationId xmlns:p14="http://schemas.microsoft.com/office/powerpoint/2010/main" val="339762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1237532"/>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Q.12:-Create a bar chart in Power BI to highlight cities with the highest and lowest average temperatures in the dataset.</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1CBC4EBF-E4BA-7F74-45B1-963DFA1E2B59}"/>
              </a:ext>
            </a:extLst>
          </p:cNvPr>
          <p:cNvPicPr>
            <a:picLocks noGrp="1" noChangeAspect="1"/>
          </p:cNvPicPr>
          <p:nvPr>
            <p:ph idx="1"/>
          </p:nvPr>
        </p:nvPicPr>
        <p:blipFill>
          <a:blip r:embed="rId3"/>
          <a:stretch>
            <a:fillRect/>
          </a:stretch>
        </p:blipFill>
        <p:spPr>
          <a:xfrm>
            <a:off x="481781" y="1825625"/>
            <a:ext cx="11356258" cy="4830814"/>
          </a:xfrm>
        </p:spPr>
      </p:pic>
    </p:spTree>
    <p:extLst>
      <p:ext uri="{BB962C8B-B14F-4D97-AF65-F5344CB8AC3E}">
        <p14:creationId xmlns:p14="http://schemas.microsoft.com/office/powerpoint/2010/main" val="1346511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1375184"/>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Q13:-Create a wind rose chart in Power BI to visualize the prevailing wind directions for a selected city.</a:t>
            </a:r>
            <a:br>
              <a:rPr lang="en-IN" sz="31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7AC6D55C-49FA-618B-AD52-6B7EA72243EC}"/>
              </a:ext>
            </a:extLst>
          </p:cNvPr>
          <p:cNvPicPr>
            <a:picLocks noGrp="1" noChangeAspect="1"/>
          </p:cNvPicPr>
          <p:nvPr>
            <p:ph idx="1"/>
          </p:nvPr>
        </p:nvPicPr>
        <p:blipFill>
          <a:blip r:embed="rId3"/>
          <a:stretch>
            <a:fillRect/>
          </a:stretch>
        </p:blipFill>
        <p:spPr>
          <a:xfrm>
            <a:off x="654983" y="1592826"/>
            <a:ext cx="6935520" cy="4351338"/>
          </a:xfrm>
        </p:spPr>
      </p:pic>
      <p:pic>
        <p:nvPicPr>
          <p:cNvPr id="6" name="Picture 5">
            <a:extLst>
              <a:ext uri="{FF2B5EF4-FFF2-40B4-BE49-F238E27FC236}">
                <a16:creationId xmlns:a16="http://schemas.microsoft.com/office/drawing/2014/main" id="{FF9D785A-C316-E162-79B2-4169D67E5FFA}"/>
              </a:ext>
            </a:extLst>
          </p:cNvPr>
          <p:cNvPicPr>
            <a:picLocks noChangeAspect="1"/>
          </p:cNvPicPr>
          <p:nvPr/>
        </p:nvPicPr>
        <p:blipFill>
          <a:blip r:embed="rId4"/>
          <a:stretch>
            <a:fillRect/>
          </a:stretch>
        </p:blipFill>
        <p:spPr>
          <a:xfrm>
            <a:off x="7773720" y="1740310"/>
            <a:ext cx="4054486" cy="4001729"/>
          </a:xfrm>
          <a:prstGeom prst="rect">
            <a:avLst/>
          </a:prstGeom>
        </p:spPr>
      </p:pic>
    </p:spTree>
    <p:extLst>
      <p:ext uri="{BB962C8B-B14F-4D97-AF65-F5344CB8AC3E}">
        <p14:creationId xmlns:p14="http://schemas.microsoft.com/office/powerpoint/2010/main" val="211268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fontScale="90000"/>
          </a:bodyPr>
          <a:lstStyle/>
          <a:p>
            <a:r>
              <a:rPr lang="en-IN" sz="3100" kern="0" dirty="0">
                <a:solidFill>
                  <a:srgbClr val="000000"/>
                </a:solidFill>
                <a:latin typeface="Plus Jakarta Sans"/>
                <a:ea typeface="Times New Roman" panose="02020603050405020304" pitchFamily="18" charset="0"/>
                <a:cs typeface="Segoe UI" panose="020B0502040204020203" pitchFamily="34" charset="0"/>
              </a:rPr>
              <a:t>Q14:-</a:t>
            </a:r>
            <a:r>
              <a:rPr lang="en-IN" sz="3100" kern="0" dirty="0">
                <a:solidFill>
                  <a:srgbClr val="000000"/>
                </a:solidFill>
                <a:effectLst/>
                <a:latin typeface="Plus Jakarta Sans"/>
                <a:ea typeface="Times New Roman" panose="02020603050405020304" pitchFamily="18" charset="0"/>
                <a:cs typeface="Segoe UI" panose="020B0502040204020203" pitchFamily="34" charset="0"/>
              </a:rPr>
              <a:t>Can you generate a Power BI heatmap illustrating the average wind speeds across cities for different months of the year?</a:t>
            </a:r>
            <a:br>
              <a:rPr lang="en-IN" sz="31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DB71A138-4B10-93B6-6371-A2A667DB6A74}"/>
              </a:ext>
            </a:extLst>
          </p:cNvPr>
          <p:cNvPicPr>
            <a:picLocks noGrp="1" noChangeAspect="1"/>
          </p:cNvPicPr>
          <p:nvPr>
            <p:ph idx="1"/>
          </p:nvPr>
        </p:nvPicPr>
        <p:blipFill>
          <a:blip r:embed="rId3"/>
          <a:stretch>
            <a:fillRect/>
          </a:stretch>
        </p:blipFill>
        <p:spPr>
          <a:xfrm>
            <a:off x="645150" y="1461831"/>
            <a:ext cx="10708649" cy="5214272"/>
          </a:xfrm>
        </p:spPr>
      </p:pic>
    </p:spTree>
    <p:extLst>
      <p:ext uri="{BB962C8B-B14F-4D97-AF65-F5344CB8AC3E}">
        <p14:creationId xmlns:p14="http://schemas.microsoft.com/office/powerpoint/2010/main" val="48013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94D68B-D694-849D-BCF6-361E0DAABD98}"/>
              </a:ext>
            </a:extLst>
          </p:cNvPr>
          <p:cNvSpPr>
            <a:spLocks noGrp="1"/>
          </p:cNvSpPr>
          <p:nvPr>
            <p:ph type="title"/>
          </p:nvPr>
        </p:nvSpPr>
        <p:spPr/>
        <p:txBody>
          <a:bodyPr/>
          <a:lstStyle/>
          <a:p>
            <a:r>
              <a:rPr lang="en-IN" sz="6000" dirty="0">
                <a:solidFill>
                  <a:schemeClr val="accent6"/>
                </a:solidFill>
              </a:rPr>
              <a:t>INTRODUCTION</a:t>
            </a:r>
            <a:r>
              <a:rPr lang="en-IN" sz="6000" dirty="0">
                <a:solidFill>
                  <a:schemeClr val="accent2">
                    <a:lumMod val="50000"/>
                  </a:schemeClr>
                </a:solidFill>
              </a:rPr>
              <a:t> </a:t>
            </a:r>
            <a:endParaRPr lang="en-IN" dirty="0">
              <a:solidFill>
                <a:schemeClr val="accent2">
                  <a:lumMod val="50000"/>
                </a:schemeClr>
              </a:solidFill>
            </a:endParaRPr>
          </a:p>
        </p:txBody>
      </p:sp>
      <p:sp>
        <p:nvSpPr>
          <p:cNvPr id="4" name="Text Placeholder 3">
            <a:extLst>
              <a:ext uri="{FF2B5EF4-FFF2-40B4-BE49-F238E27FC236}">
                <a16:creationId xmlns:a16="http://schemas.microsoft.com/office/drawing/2014/main" id="{FD729118-2C1C-13CA-9599-778038C39A38}"/>
              </a:ext>
            </a:extLst>
          </p:cNvPr>
          <p:cNvSpPr>
            <a:spLocks noGrp="1"/>
          </p:cNvSpPr>
          <p:nvPr>
            <p:ph idx="1"/>
          </p:nvPr>
        </p:nvSpPr>
        <p:spPr/>
        <p:txBody>
          <a:bodyPr>
            <a:normAutofit fontScale="92500" lnSpcReduction="20000"/>
          </a:bodyPr>
          <a:lstStyle/>
          <a:p>
            <a:r>
              <a:rPr lang="en-US" sz="3600" b="0" i="0" dirty="0">
                <a:solidFill>
                  <a:srgbClr val="C00000"/>
                </a:solidFill>
                <a:effectLst/>
                <a:latin typeface="Söhne"/>
              </a:rPr>
              <a:t>In a world where weather patterns impact countless aspects of our daily lives, understanding and analyzing weather data becomes increasingly crucial. The Weather Analysis Project dives into the intricate details of weather phenomena, exploring how factors such as temperature, humidity, pressure, wind speed, and direction affect different regions. Through data visualization and analysis, this project aims to provide valuable insights for various stakeholders, including meteorologists, urban planners, and individuals interested in understanding and preparing for weather fluctuations.</a:t>
            </a:r>
            <a:endParaRPr lang="en-IN" sz="3600" dirty="0">
              <a:solidFill>
                <a:srgbClr val="C00000"/>
              </a:solidFill>
            </a:endParaRPr>
          </a:p>
        </p:txBody>
      </p:sp>
    </p:spTree>
    <p:extLst>
      <p:ext uri="{BB962C8B-B14F-4D97-AF65-F5344CB8AC3E}">
        <p14:creationId xmlns:p14="http://schemas.microsoft.com/office/powerpoint/2010/main" val="4007172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pPr marL="342900" lvl="0" indent="-342900">
              <a:lnSpc>
                <a:spcPct val="107000"/>
              </a:lnSpc>
              <a:spcBef>
                <a:spcPts val="300"/>
              </a:spcBef>
              <a:spcAft>
                <a:spcPts val="800"/>
              </a:spcAft>
              <a:tabLst>
                <a:tab pos="589280" algn="l"/>
              </a:tabLst>
            </a:pPr>
            <a:r>
              <a:rPr lang="en-IN" sz="2800" kern="0" dirty="0">
                <a:solidFill>
                  <a:srgbClr val="000000"/>
                </a:solidFill>
                <a:effectLst/>
                <a:latin typeface="Plus Jakarta Sans"/>
                <a:ea typeface="Times New Roman" panose="02020603050405020304" pitchFamily="18" charset="0"/>
                <a:cs typeface="Segoe UI" panose="020B0502040204020203" pitchFamily="34" charset="0"/>
              </a:rPr>
              <a:t>Q15:-Create a Power BI scatter plot to show the relationship between wind speed and air pressure for a specific city.</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Content Placeholder 3">
            <a:extLst>
              <a:ext uri="{FF2B5EF4-FFF2-40B4-BE49-F238E27FC236}">
                <a16:creationId xmlns:a16="http://schemas.microsoft.com/office/drawing/2014/main" id="{52F45DB4-2BD6-05B3-5243-CE1764F342BE}"/>
              </a:ext>
            </a:extLst>
          </p:cNvPr>
          <p:cNvPicPr>
            <a:picLocks noGrp="1" noChangeAspect="1"/>
          </p:cNvPicPr>
          <p:nvPr>
            <p:ph idx="1"/>
          </p:nvPr>
        </p:nvPicPr>
        <p:blipFill>
          <a:blip r:embed="rId3"/>
          <a:stretch>
            <a:fillRect/>
          </a:stretch>
        </p:blipFill>
        <p:spPr>
          <a:xfrm>
            <a:off x="398206" y="1825625"/>
            <a:ext cx="11395587" cy="4667250"/>
          </a:xfrm>
        </p:spPr>
      </p:pic>
    </p:spTree>
    <p:extLst>
      <p:ext uri="{BB962C8B-B14F-4D97-AF65-F5344CB8AC3E}">
        <p14:creationId xmlns:p14="http://schemas.microsoft.com/office/powerpoint/2010/main" val="99800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EF420FE-B93C-A095-2717-CBD4E4CD91A3}"/>
              </a:ext>
            </a:extLst>
          </p:cNvPr>
          <p:cNvSpPr>
            <a:spLocks noGrp="1"/>
          </p:cNvSpPr>
          <p:nvPr>
            <p:ph idx="1"/>
          </p:nvPr>
        </p:nvSpPr>
        <p:spPr>
          <a:xfrm>
            <a:off x="838200" y="521110"/>
            <a:ext cx="10515600" cy="5655853"/>
          </a:xfrm>
        </p:spPr>
        <p:txBody>
          <a:bodyPr>
            <a:normAutofit/>
          </a:bodyPr>
          <a:lstStyle/>
          <a:p>
            <a:pPr algn="ctr"/>
            <a:endParaRPr lang="en-IN" sz="8800" dirty="0"/>
          </a:p>
          <a:p>
            <a:pPr marL="0" indent="0" algn="ctr">
              <a:buNone/>
            </a:pPr>
            <a:r>
              <a:rPr lang="en-IN" sz="8800" dirty="0"/>
              <a:t>EDA Analysis </a:t>
            </a:r>
          </a:p>
        </p:txBody>
      </p:sp>
    </p:spTree>
    <p:extLst>
      <p:ext uri="{BB962C8B-B14F-4D97-AF65-F5344CB8AC3E}">
        <p14:creationId xmlns:p14="http://schemas.microsoft.com/office/powerpoint/2010/main" val="16775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400" b="0" i="0" u="none" strike="noStrike" dirty="0">
                <a:solidFill>
                  <a:srgbClr val="24292E"/>
                </a:solidFill>
                <a:effectLst/>
                <a:latin typeface="Plus Jakarta Sans"/>
              </a:rPr>
              <a:t>1. Are there any countries with cities located at extreme latitudes, and how might this impact their climate?</a:t>
            </a:r>
            <a:r>
              <a:rPr lang="en-US" sz="2400" dirty="0"/>
              <a:t> </a:t>
            </a:r>
            <a:endParaRPr lang="en-IN" sz="2400" dirty="0"/>
          </a:p>
        </p:txBody>
      </p:sp>
      <p:pic>
        <p:nvPicPr>
          <p:cNvPr id="3" name="Content Placeholder 2">
            <a:extLst>
              <a:ext uri="{FF2B5EF4-FFF2-40B4-BE49-F238E27FC236}">
                <a16:creationId xmlns:a16="http://schemas.microsoft.com/office/drawing/2014/main" id="{620B5A49-CCBE-DAC1-F52B-40B847A833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247" y="1533286"/>
            <a:ext cx="4860687" cy="1990476"/>
          </a:xfrm>
          <a:prstGeom prst="rect">
            <a:avLst/>
          </a:prstGeom>
        </p:spPr>
      </p:pic>
      <p:graphicFrame>
        <p:nvGraphicFramePr>
          <p:cNvPr id="4" name="Chart 3">
            <a:extLst>
              <a:ext uri="{FF2B5EF4-FFF2-40B4-BE49-F238E27FC236}">
                <a16:creationId xmlns:a16="http://schemas.microsoft.com/office/drawing/2014/main" id="{DECB9700-0892-0E58-6A2B-325B23EED20C}"/>
              </a:ext>
            </a:extLst>
          </p:cNvPr>
          <p:cNvGraphicFramePr>
            <a:graphicFrameLocks/>
          </p:cNvGraphicFramePr>
          <p:nvPr>
            <p:extLst>
              <p:ext uri="{D42A27DB-BD31-4B8C-83A1-F6EECF244321}">
                <p14:modId xmlns:p14="http://schemas.microsoft.com/office/powerpoint/2010/main" val="435140516"/>
              </p:ext>
            </p:extLst>
          </p:nvPr>
        </p:nvGraphicFramePr>
        <p:xfrm>
          <a:off x="7303591" y="1164359"/>
          <a:ext cx="4290418" cy="27283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e 4">
            <a:extLst>
              <a:ext uri="{FF2B5EF4-FFF2-40B4-BE49-F238E27FC236}">
                <a16:creationId xmlns:a16="http://schemas.microsoft.com/office/drawing/2014/main" id="{4A64E1D3-3530-9980-48BD-403101D10B6E}"/>
              </a:ext>
            </a:extLst>
          </p:cNvPr>
          <p:cNvGraphicFramePr>
            <a:graphicFrameLocks noGrp="1"/>
          </p:cNvGraphicFramePr>
          <p:nvPr>
            <p:extLst>
              <p:ext uri="{D42A27DB-BD31-4B8C-83A1-F6EECF244321}">
                <p14:modId xmlns:p14="http://schemas.microsoft.com/office/powerpoint/2010/main" val="2436124308"/>
              </p:ext>
            </p:extLst>
          </p:nvPr>
        </p:nvGraphicFramePr>
        <p:xfrm>
          <a:off x="8681884" y="4188541"/>
          <a:ext cx="2819400" cy="2231920"/>
        </p:xfrm>
        <a:graphic>
          <a:graphicData uri="http://schemas.openxmlformats.org/drawingml/2006/table">
            <a:tbl>
              <a:tblPr>
                <a:tableStyleId>{5C22544A-7EE6-4342-B048-85BDC9FD1C3A}</a:tableStyleId>
              </a:tblPr>
              <a:tblGrid>
                <a:gridCol w="939800">
                  <a:extLst>
                    <a:ext uri="{9D8B030D-6E8A-4147-A177-3AD203B41FA5}">
                      <a16:colId xmlns:a16="http://schemas.microsoft.com/office/drawing/2014/main" val="1920332579"/>
                    </a:ext>
                  </a:extLst>
                </a:gridCol>
                <a:gridCol w="939800">
                  <a:extLst>
                    <a:ext uri="{9D8B030D-6E8A-4147-A177-3AD203B41FA5}">
                      <a16:colId xmlns:a16="http://schemas.microsoft.com/office/drawing/2014/main" val="913766042"/>
                    </a:ext>
                  </a:extLst>
                </a:gridCol>
                <a:gridCol w="939800">
                  <a:extLst>
                    <a:ext uri="{9D8B030D-6E8A-4147-A177-3AD203B41FA5}">
                      <a16:colId xmlns:a16="http://schemas.microsoft.com/office/drawing/2014/main" val="3208103717"/>
                    </a:ext>
                  </a:extLst>
                </a:gridCol>
              </a:tblGrid>
              <a:tr h="223192">
                <a:tc>
                  <a:txBody>
                    <a:bodyPr/>
                    <a:lstStyle/>
                    <a:p>
                      <a:pPr algn="l" fontAlgn="b"/>
                      <a:r>
                        <a:rPr lang="en-IN" sz="1100" u="none" strike="noStrike" dirty="0">
                          <a:effectLst/>
                        </a:rPr>
                        <a:t>City</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Country</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max(Latitude)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014752"/>
                  </a:ext>
                </a:extLst>
              </a:tr>
              <a:tr h="223192">
                <a:tc>
                  <a:txBody>
                    <a:bodyPr/>
                    <a:lstStyle/>
                    <a:p>
                      <a:pPr algn="l" fontAlgn="b"/>
                      <a:r>
                        <a:rPr lang="en-IN" sz="1100" u="none" strike="noStrike" dirty="0">
                          <a:effectLst/>
                        </a:rPr>
                        <a:t>Vancouver</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Canada</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49.24966</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7913278"/>
                  </a:ext>
                </a:extLst>
              </a:tr>
              <a:tr h="223192">
                <a:tc>
                  <a:txBody>
                    <a:bodyPr/>
                    <a:lstStyle/>
                    <a:p>
                      <a:pPr algn="l" fontAlgn="b"/>
                      <a:r>
                        <a:rPr lang="en-IN" sz="1100" u="none" strike="noStrike" dirty="0">
                          <a:effectLst/>
                        </a:rPr>
                        <a:t>Seattle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47.60621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2773829"/>
                  </a:ext>
                </a:extLst>
              </a:tr>
              <a:tr h="223192">
                <a:tc>
                  <a:txBody>
                    <a:bodyPr/>
                    <a:lstStyle/>
                    <a:p>
                      <a:pPr algn="l" fontAlgn="b"/>
                      <a:r>
                        <a:rPr lang="en-IN" sz="1100" u="none" strike="noStrike" dirty="0">
                          <a:effectLst/>
                        </a:rPr>
                        <a:t>Portland</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45.52345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2680144"/>
                  </a:ext>
                </a:extLst>
              </a:tr>
              <a:tr h="223192">
                <a:tc>
                  <a:txBody>
                    <a:bodyPr/>
                    <a:lstStyle/>
                    <a:p>
                      <a:pPr algn="l" fontAlgn="b"/>
                      <a:r>
                        <a:rPr lang="en-IN" sz="1100" u="none" strike="noStrike" dirty="0">
                          <a:effectLst/>
                        </a:rPr>
                        <a:t>Montreal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45.50884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8329676"/>
                  </a:ext>
                </a:extLst>
              </a:tr>
              <a:tr h="223192">
                <a:tc>
                  <a:txBody>
                    <a:bodyPr/>
                    <a:lstStyle/>
                    <a:p>
                      <a:pPr algn="l" fontAlgn="b"/>
                      <a:r>
                        <a:rPr lang="en-IN" sz="1100" u="none" strike="noStrike" dirty="0">
                          <a:effectLst/>
                        </a:rPr>
                        <a:t>Minneapolis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44.97997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3099237"/>
                  </a:ext>
                </a:extLst>
              </a:tr>
              <a:tr h="223192">
                <a:tc>
                  <a:txBody>
                    <a:bodyPr/>
                    <a:lstStyle/>
                    <a:p>
                      <a:pPr algn="l" fontAlgn="b"/>
                      <a:r>
                        <a:rPr lang="en-IN" sz="1100" u="none" strike="noStrike">
                          <a:effectLst/>
                        </a:rPr>
                        <a:t>Toronto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43.70011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81202755"/>
                  </a:ext>
                </a:extLst>
              </a:tr>
              <a:tr h="223192">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42.35843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7901706"/>
                  </a:ext>
                </a:extLst>
              </a:tr>
              <a:tr h="223192">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42.33143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0132034"/>
                  </a:ext>
                </a:extLst>
              </a:tr>
              <a:tr h="223192">
                <a:tc>
                  <a:txBody>
                    <a:bodyPr/>
                    <a:lstStyle/>
                    <a:p>
                      <a:pPr algn="l" fontAlgn="b"/>
                      <a:r>
                        <a:rPr lang="en-IN" sz="1100" u="none" strike="noStrike">
                          <a:effectLst/>
                        </a:rPr>
                        <a:t>Chicago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41.85003</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9930343"/>
                  </a:ext>
                </a:extLst>
              </a:tr>
            </a:tbl>
          </a:graphicData>
        </a:graphic>
      </p:graphicFrame>
      <p:sp>
        <p:nvSpPr>
          <p:cNvPr id="6" name="Flowchart: Alternate Process 5">
            <a:extLst>
              <a:ext uri="{FF2B5EF4-FFF2-40B4-BE49-F238E27FC236}">
                <a16:creationId xmlns:a16="http://schemas.microsoft.com/office/drawing/2014/main" id="{A1781AFF-0150-5E2E-2A73-86F1849C8251}"/>
              </a:ext>
            </a:extLst>
          </p:cNvPr>
          <p:cNvSpPr/>
          <p:nvPr/>
        </p:nvSpPr>
        <p:spPr>
          <a:xfrm>
            <a:off x="407519" y="3793043"/>
            <a:ext cx="6701204" cy="1990476"/>
          </a:xfrm>
          <a:prstGeom prst="flowChartAlternateProcess">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IN" sz="1600" b="0" i="0" u="none" strike="noStrike" dirty="0">
                <a:solidFill>
                  <a:schemeClr val="lt1"/>
                </a:solidFill>
                <a:effectLst/>
                <a:latin typeface="+mn-lt"/>
                <a:ea typeface="+mn-ea"/>
                <a:cs typeface="+mn-cs"/>
              </a:rPr>
              <a:t>Facts</a:t>
            </a:r>
            <a:r>
              <a:rPr lang="en-IN" sz="1600" b="0" i="0" u="none" strike="noStrike" baseline="0" dirty="0">
                <a:solidFill>
                  <a:schemeClr val="lt1"/>
                </a:solidFill>
                <a:effectLst/>
                <a:latin typeface="+mn-lt"/>
                <a:ea typeface="+mn-ea"/>
                <a:cs typeface="+mn-cs"/>
              </a:rPr>
              <a:t> :- </a:t>
            </a:r>
            <a:r>
              <a:rPr lang="en-IN" sz="1600" b="0" i="0" u="none" strike="noStrike" dirty="0">
                <a:solidFill>
                  <a:schemeClr val="lt1"/>
                </a:solidFill>
                <a:effectLst/>
                <a:latin typeface="+mn-lt"/>
                <a:ea typeface="+mn-ea"/>
                <a:cs typeface="+mn-cs"/>
              </a:rPr>
              <a:t> </a:t>
            </a:r>
          </a:p>
          <a:p>
            <a:pPr algn="l"/>
            <a:endParaRPr lang="en-IN" sz="1100" b="0" i="0" u="none" strike="noStrike" dirty="0">
              <a:solidFill>
                <a:schemeClr val="lt1"/>
              </a:solidFill>
              <a:effectLst/>
              <a:latin typeface="+mn-lt"/>
              <a:ea typeface="+mn-ea"/>
              <a:cs typeface="+mn-cs"/>
            </a:endParaRPr>
          </a:p>
          <a:p>
            <a:pPr algn="l"/>
            <a:r>
              <a:rPr lang="en-IN" sz="1200" b="0" i="0" u="none" strike="noStrike" dirty="0">
                <a:solidFill>
                  <a:schemeClr val="tx1"/>
                </a:solidFill>
                <a:effectLst/>
                <a:latin typeface="+mn-lt"/>
                <a:ea typeface="+mn-ea"/>
                <a:cs typeface="+mn-cs"/>
              </a:rPr>
              <a:t>The high latitude is situated around the 60° magnetic latitude and higher; the middle latitudes between the 50° and 60° magnetic latitude and everything below the 50° magnetic latitude is considered to be in the category of low latitude.</a:t>
            </a:r>
            <a:r>
              <a:rPr lang="en-IN" sz="1200" dirty="0">
                <a:solidFill>
                  <a:schemeClr val="tx1"/>
                </a:solidFill>
                <a:effectLst/>
              </a:rPr>
              <a:t> </a:t>
            </a:r>
          </a:p>
          <a:p>
            <a:pPr algn="l"/>
            <a:endParaRPr lang="en-IN" sz="1200" dirty="0">
              <a:solidFill>
                <a:schemeClr val="tx1"/>
              </a:solidFill>
              <a:effectLst/>
            </a:endParaRPr>
          </a:p>
          <a:p>
            <a:pPr algn="l"/>
            <a:r>
              <a:rPr lang="en-IN" sz="1200" b="0" i="0" dirty="0">
                <a:solidFill>
                  <a:schemeClr val="tx1"/>
                </a:solidFill>
                <a:effectLst/>
                <a:latin typeface="+mn-lt"/>
                <a:ea typeface="+mn-ea"/>
                <a:cs typeface="+mn-cs"/>
              </a:rPr>
              <a:t>The higher the altitude, the colder the climate becomes. This is because the air at higher altitudes is less dense and contains less moisture, which makes it more difficult to retain heat</a:t>
            </a:r>
            <a:endParaRPr lang="en-IN" sz="1200" dirty="0">
              <a:solidFill>
                <a:schemeClr val="tx1"/>
              </a:solidFill>
              <a:effectLst/>
            </a:endParaRPr>
          </a:p>
          <a:p>
            <a:pPr algn="l"/>
            <a:endParaRPr lang="en-IN" sz="1100" dirty="0">
              <a:effectLst/>
            </a:endParaRPr>
          </a:p>
          <a:p>
            <a:pPr algn="l"/>
            <a:endParaRPr lang="en-IN" sz="1100" dirty="0"/>
          </a:p>
        </p:txBody>
      </p:sp>
    </p:spTree>
    <p:extLst>
      <p:ext uri="{BB962C8B-B14F-4D97-AF65-F5344CB8AC3E}">
        <p14:creationId xmlns:p14="http://schemas.microsoft.com/office/powerpoint/2010/main" val="1084759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2. Can you identify any clusters of cities with similar latitude and longitude values? What factors might explain these clusters?</a:t>
            </a:r>
            <a:r>
              <a:rPr lang="en-US" sz="2600" dirty="0"/>
              <a:t> </a:t>
            </a:r>
            <a:endParaRPr lang="en-IN" sz="2600" dirty="0"/>
          </a:p>
        </p:txBody>
      </p:sp>
      <p:pic>
        <p:nvPicPr>
          <p:cNvPr id="3" name="Content Placeholder 2">
            <a:extLst>
              <a:ext uri="{FF2B5EF4-FFF2-40B4-BE49-F238E27FC236}">
                <a16:creationId xmlns:a16="http://schemas.microsoft.com/office/drawing/2014/main" id="{E1BDAE8F-C8A2-14B9-C1A3-1E1EDDCAC9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704" y="1355483"/>
            <a:ext cx="4923594" cy="2331179"/>
          </a:xfrm>
          <a:prstGeom prst="rect">
            <a:avLst/>
          </a:prstGeom>
        </p:spPr>
      </p:pic>
      <p:graphicFrame>
        <p:nvGraphicFramePr>
          <p:cNvPr id="4" name="Table 3">
            <a:extLst>
              <a:ext uri="{FF2B5EF4-FFF2-40B4-BE49-F238E27FC236}">
                <a16:creationId xmlns:a16="http://schemas.microsoft.com/office/drawing/2014/main" id="{C6393C1D-3ED2-0882-E1CB-D5AD214946B9}"/>
              </a:ext>
            </a:extLst>
          </p:cNvPr>
          <p:cNvGraphicFramePr>
            <a:graphicFrameLocks noGrp="1"/>
          </p:cNvGraphicFramePr>
          <p:nvPr>
            <p:extLst>
              <p:ext uri="{D42A27DB-BD31-4B8C-83A1-F6EECF244321}">
                <p14:modId xmlns:p14="http://schemas.microsoft.com/office/powerpoint/2010/main" val="1321826810"/>
              </p:ext>
            </p:extLst>
          </p:nvPr>
        </p:nvGraphicFramePr>
        <p:xfrm>
          <a:off x="7905135" y="1061884"/>
          <a:ext cx="4169161" cy="5702700"/>
        </p:xfrm>
        <a:graphic>
          <a:graphicData uri="http://schemas.openxmlformats.org/drawingml/2006/table">
            <a:tbl>
              <a:tblPr>
                <a:tableStyleId>{5C22544A-7EE6-4342-B048-85BDC9FD1C3A}</a:tableStyleId>
              </a:tblPr>
              <a:tblGrid>
                <a:gridCol w="463240">
                  <a:extLst>
                    <a:ext uri="{9D8B030D-6E8A-4147-A177-3AD203B41FA5}">
                      <a16:colId xmlns:a16="http://schemas.microsoft.com/office/drawing/2014/main" val="529634399"/>
                    </a:ext>
                  </a:extLst>
                </a:gridCol>
                <a:gridCol w="463240">
                  <a:extLst>
                    <a:ext uri="{9D8B030D-6E8A-4147-A177-3AD203B41FA5}">
                      <a16:colId xmlns:a16="http://schemas.microsoft.com/office/drawing/2014/main" val="3963762774"/>
                    </a:ext>
                  </a:extLst>
                </a:gridCol>
                <a:gridCol w="463240">
                  <a:extLst>
                    <a:ext uri="{9D8B030D-6E8A-4147-A177-3AD203B41FA5}">
                      <a16:colId xmlns:a16="http://schemas.microsoft.com/office/drawing/2014/main" val="1747204996"/>
                    </a:ext>
                  </a:extLst>
                </a:gridCol>
                <a:gridCol w="509274">
                  <a:extLst>
                    <a:ext uri="{9D8B030D-6E8A-4147-A177-3AD203B41FA5}">
                      <a16:colId xmlns:a16="http://schemas.microsoft.com/office/drawing/2014/main" val="2127175239"/>
                    </a:ext>
                  </a:extLst>
                </a:gridCol>
                <a:gridCol w="417207">
                  <a:extLst>
                    <a:ext uri="{9D8B030D-6E8A-4147-A177-3AD203B41FA5}">
                      <a16:colId xmlns:a16="http://schemas.microsoft.com/office/drawing/2014/main" val="1111410958"/>
                    </a:ext>
                  </a:extLst>
                </a:gridCol>
                <a:gridCol w="463240">
                  <a:extLst>
                    <a:ext uri="{9D8B030D-6E8A-4147-A177-3AD203B41FA5}">
                      <a16:colId xmlns:a16="http://schemas.microsoft.com/office/drawing/2014/main" val="3372840028"/>
                    </a:ext>
                  </a:extLst>
                </a:gridCol>
                <a:gridCol w="463240">
                  <a:extLst>
                    <a:ext uri="{9D8B030D-6E8A-4147-A177-3AD203B41FA5}">
                      <a16:colId xmlns:a16="http://schemas.microsoft.com/office/drawing/2014/main" val="1273634059"/>
                    </a:ext>
                  </a:extLst>
                </a:gridCol>
                <a:gridCol w="463240">
                  <a:extLst>
                    <a:ext uri="{9D8B030D-6E8A-4147-A177-3AD203B41FA5}">
                      <a16:colId xmlns:a16="http://schemas.microsoft.com/office/drawing/2014/main" val="2591750667"/>
                    </a:ext>
                  </a:extLst>
                </a:gridCol>
                <a:gridCol w="463240">
                  <a:extLst>
                    <a:ext uri="{9D8B030D-6E8A-4147-A177-3AD203B41FA5}">
                      <a16:colId xmlns:a16="http://schemas.microsoft.com/office/drawing/2014/main" val="197741529"/>
                    </a:ext>
                  </a:extLst>
                </a:gridCol>
              </a:tblGrid>
              <a:tr h="220717">
                <a:tc>
                  <a:txBody>
                    <a:bodyPr/>
                    <a:lstStyle/>
                    <a:p>
                      <a:pPr algn="l" fontAlgn="b"/>
                      <a:r>
                        <a:rPr lang="en-IN" sz="500" u="none" strike="noStrike">
                          <a:effectLst/>
                        </a:rPr>
                        <a:t>city_name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latitude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longitude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avg_humidity</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avg_pressure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avg_temp</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l" fontAlgn="b"/>
                      <a:r>
                        <a:rPr lang="en-IN" sz="500" u="none" strike="noStrike">
                          <a:effectLst/>
                        </a:rPr>
                        <a:t>avg_wind_speed</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Range - latitude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Range- longitude</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910853213"/>
                  </a:ext>
                </a:extLst>
              </a:tr>
              <a:tr h="114404">
                <a:tc>
                  <a:txBody>
                    <a:bodyPr/>
                    <a:lstStyle/>
                    <a:p>
                      <a:pPr algn="l" fontAlgn="b"/>
                      <a:r>
                        <a:rPr lang="en-IN" sz="500" u="none" strike="noStrike">
                          <a:effectLst/>
                        </a:rPr>
                        <a:t>Miami</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25.77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80.19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75.51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1020.23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298.18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25-28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78-81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262056321"/>
                  </a:ext>
                </a:extLst>
              </a:tr>
              <a:tr h="114404">
                <a:tc>
                  <a:txBody>
                    <a:bodyPr/>
                    <a:lstStyle/>
                    <a:p>
                      <a:pPr algn="l" fontAlgn="b"/>
                      <a:r>
                        <a:rPr lang="en-IN" sz="500" u="none" strike="noStrike">
                          <a:effectLst/>
                        </a:rPr>
                        <a:t>San Diego</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32.72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117.16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67.78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1017.52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290.22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1.75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114-117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115447947"/>
                  </a:ext>
                </a:extLst>
              </a:tr>
              <a:tr h="214507">
                <a:tc>
                  <a:txBody>
                    <a:bodyPr/>
                    <a:lstStyle/>
                    <a:p>
                      <a:pPr algn="l" fontAlgn="b"/>
                      <a:r>
                        <a:rPr lang="en-IN" sz="500" u="none" strike="noStrike">
                          <a:effectLst/>
                        </a:rPr>
                        <a:t>Beersheba</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31.25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34.79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70.60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991.17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291.52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1.99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471388369"/>
                  </a:ext>
                </a:extLst>
              </a:tr>
              <a:tr h="114404">
                <a:tc>
                  <a:txBody>
                    <a:bodyPr/>
                    <a:lstStyle/>
                    <a:p>
                      <a:pPr algn="l" fontAlgn="b"/>
                      <a:r>
                        <a:rPr lang="en-IN" sz="500" u="none" strike="noStrike">
                          <a:effectLst/>
                        </a:rPr>
                        <a:t>Eilat</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29.56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34.95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53.16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1002.04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296.50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849966867"/>
                  </a:ext>
                </a:extLst>
              </a:tr>
              <a:tr h="114404">
                <a:tc>
                  <a:txBody>
                    <a:bodyPr/>
                    <a:lstStyle/>
                    <a:p>
                      <a:pPr algn="l" fontAlgn="b"/>
                      <a:r>
                        <a:rPr lang="en-IN" sz="500" u="none" strike="noStrike">
                          <a:effectLst/>
                        </a:rPr>
                        <a:t>Haifa</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32.82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34.99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79.80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1017.55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295.27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4025423741"/>
                  </a:ext>
                </a:extLst>
              </a:tr>
              <a:tr h="114404">
                <a:tc>
                  <a:txBody>
                    <a:bodyPr/>
                    <a:lstStyle/>
                    <a:p>
                      <a:pPr algn="l" fontAlgn="b"/>
                      <a:r>
                        <a:rPr lang="en-IN" sz="500" u="none" strike="noStrike">
                          <a:effectLst/>
                        </a:rPr>
                        <a:t>Jerusalem</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31.77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35.22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68.73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1011.03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293.18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1.88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703001468"/>
                  </a:ext>
                </a:extLst>
              </a:tr>
              <a:tr h="220717">
                <a:tc>
                  <a:txBody>
                    <a:bodyPr/>
                    <a:lstStyle/>
                    <a:p>
                      <a:pPr algn="l" fontAlgn="b"/>
                      <a:r>
                        <a:rPr lang="en-IN" sz="500" u="none" strike="noStrike">
                          <a:effectLst/>
                        </a:rPr>
                        <a:t>Tel Aviv District</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32.08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34.80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66.86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1013.82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294.51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2.72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079481560"/>
                  </a:ext>
                </a:extLst>
              </a:tr>
              <a:tr h="220717">
                <a:tc>
                  <a:txBody>
                    <a:bodyPr/>
                    <a:lstStyle/>
                    <a:p>
                      <a:pPr algn="l" fontAlgn="b"/>
                      <a:r>
                        <a:rPr lang="en-IN" sz="500" u="none" strike="noStrike">
                          <a:effectLst/>
                        </a:rPr>
                        <a:t>Jacksonville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30.33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81.66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76.44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1021.24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294.33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78-81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883010162"/>
                  </a:ext>
                </a:extLst>
              </a:tr>
              <a:tr h="114404">
                <a:tc>
                  <a:txBody>
                    <a:bodyPr/>
                    <a:lstStyle/>
                    <a:p>
                      <a:pPr algn="l" fontAlgn="b"/>
                      <a:r>
                        <a:rPr lang="en-IN" sz="500" u="none" strike="noStrike">
                          <a:effectLst/>
                        </a:rPr>
                        <a:t>Dallas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32.78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96.81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64.32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1018.90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292.38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3.63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94-97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328090215"/>
                  </a:ext>
                </a:extLst>
              </a:tr>
              <a:tr h="114404">
                <a:tc>
                  <a:txBody>
                    <a:bodyPr/>
                    <a:lstStyle/>
                    <a:p>
                      <a:pPr algn="l" fontAlgn="b"/>
                      <a:r>
                        <a:rPr lang="en-IN" sz="500" u="none" strike="noStrike">
                          <a:effectLst/>
                        </a:rPr>
                        <a:t>Houston</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29.76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95.36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74.07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1019.63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294.20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94-97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859925061"/>
                  </a:ext>
                </a:extLst>
              </a:tr>
              <a:tr h="220717">
                <a:tc>
                  <a:txBody>
                    <a:bodyPr/>
                    <a:lstStyle/>
                    <a:p>
                      <a:pPr algn="l" fontAlgn="b"/>
                      <a:r>
                        <a:rPr lang="en-IN" sz="500" u="none" strike="noStrike">
                          <a:effectLst/>
                        </a:rPr>
                        <a:t>San Antonio</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98.49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67.70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1017.94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293.79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3.02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29-32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98-101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01686094"/>
                  </a:ext>
                </a:extLst>
              </a:tr>
              <a:tr h="220717">
                <a:tc>
                  <a:txBody>
                    <a:bodyPr/>
                    <a:lstStyle/>
                    <a:p>
                      <a:pPr algn="l" fontAlgn="b"/>
                      <a:r>
                        <a:rPr lang="en-IN" sz="500" u="none" strike="noStrike">
                          <a:effectLst/>
                        </a:rPr>
                        <a:t>Albuquerque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35.08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106.65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45.19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1012.29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285.62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2.76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106-109</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545583826"/>
                  </a:ext>
                </a:extLst>
              </a:tr>
              <a:tr h="114404">
                <a:tc>
                  <a:txBody>
                    <a:bodyPr/>
                    <a:lstStyle/>
                    <a:p>
                      <a:pPr algn="l" fontAlgn="b"/>
                      <a:r>
                        <a:rPr lang="en-IN" sz="500" u="none" strike="noStrike">
                          <a:effectLst/>
                        </a:rPr>
                        <a:t>Phoenix</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33.45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112.07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1013.30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295.49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1.91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110-113</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4291227683"/>
                  </a:ext>
                </a:extLst>
              </a:tr>
              <a:tr h="114404">
                <a:tc>
                  <a:txBody>
                    <a:bodyPr/>
                    <a:lstStyle/>
                    <a:p>
                      <a:pPr algn="l" fontAlgn="b"/>
                      <a:r>
                        <a:rPr lang="en-IN" sz="500" u="none" strike="noStrike">
                          <a:effectLst/>
                        </a:rPr>
                        <a:t>Las Vegas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36.17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115.14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31.94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1013.66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292.42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2.46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114-117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908807047"/>
                  </a:ext>
                </a:extLst>
              </a:tr>
              <a:tr h="220717">
                <a:tc>
                  <a:txBody>
                    <a:bodyPr/>
                    <a:lstStyle/>
                    <a:p>
                      <a:pPr algn="l" fontAlgn="b"/>
                      <a:r>
                        <a:rPr lang="en-IN" sz="500" u="none" strike="noStrike">
                          <a:effectLst/>
                        </a:rPr>
                        <a:t>Los Angeles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34.05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118.24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62.77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1015.91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290.85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118-121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735352811"/>
                  </a:ext>
                </a:extLst>
              </a:tr>
              <a:tr h="114404">
                <a:tc>
                  <a:txBody>
                    <a:bodyPr/>
                    <a:lstStyle/>
                    <a:p>
                      <a:pPr algn="l" fontAlgn="b"/>
                      <a:r>
                        <a:rPr lang="en-IN" sz="500" u="none" strike="noStrike">
                          <a:effectLst/>
                        </a:rPr>
                        <a:t>Nahariyya</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33.01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35.09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78.61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1015.90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294.09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3.02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680878866"/>
                  </a:ext>
                </a:extLst>
              </a:tr>
              <a:tr h="114404">
                <a:tc>
                  <a:txBody>
                    <a:bodyPr/>
                    <a:lstStyle/>
                    <a:p>
                      <a:pPr algn="l" fontAlgn="b"/>
                      <a:r>
                        <a:rPr lang="en-IN" sz="500" u="none" strike="noStrike">
                          <a:effectLst/>
                        </a:rPr>
                        <a:t>Charlotte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35.23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80.84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70.19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1020.09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288.90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78-81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656842599"/>
                  </a:ext>
                </a:extLst>
              </a:tr>
              <a:tr h="114404">
                <a:tc>
                  <a:txBody>
                    <a:bodyPr/>
                    <a:lstStyle/>
                    <a:p>
                      <a:pPr algn="l" fontAlgn="b"/>
                      <a:r>
                        <a:rPr lang="en-IN" sz="500" u="none" strike="noStrike">
                          <a:effectLst/>
                        </a:rPr>
                        <a:t>Atlanta</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33.75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84.39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70.85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1020.69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289.77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2.23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82-85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757218770"/>
                  </a:ext>
                </a:extLst>
              </a:tr>
              <a:tr h="114404">
                <a:tc>
                  <a:txBody>
                    <a:bodyPr/>
                    <a:lstStyle/>
                    <a:p>
                      <a:pPr algn="l" fontAlgn="b"/>
                      <a:r>
                        <a:rPr lang="en-IN" sz="500" u="none" strike="noStrike">
                          <a:effectLst/>
                        </a:rPr>
                        <a:t>Nashville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36.17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86.78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68.24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1020.37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288.57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86-89</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251478608"/>
                  </a:ext>
                </a:extLst>
              </a:tr>
              <a:tr h="114404">
                <a:tc>
                  <a:txBody>
                    <a:bodyPr/>
                    <a:lstStyle/>
                    <a:p>
                      <a:pPr algn="l" fontAlgn="b"/>
                      <a:r>
                        <a:rPr lang="en-IN" sz="500" u="none" strike="noStrike">
                          <a:effectLst/>
                        </a:rPr>
                        <a:t>Denver</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39.74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104.98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53.02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1011.98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282.84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102-105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488424068"/>
                  </a:ext>
                </a:extLst>
              </a:tr>
              <a:tr h="220717">
                <a:tc>
                  <a:txBody>
                    <a:bodyPr/>
                    <a:lstStyle/>
                    <a:p>
                      <a:pPr algn="l" fontAlgn="b"/>
                      <a:r>
                        <a:rPr lang="en-IN" sz="500" u="none" strike="noStrike">
                          <a:effectLst/>
                        </a:rPr>
                        <a:t>San Francisco</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76.88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1018.84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288.16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2.79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122-125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607608857"/>
                  </a:ext>
                </a:extLst>
              </a:tr>
              <a:tr h="114404">
                <a:tc>
                  <a:txBody>
                    <a:bodyPr/>
                    <a:lstStyle/>
                    <a:p>
                      <a:pPr algn="l" fontAlgn="b"/>
                      <a:r>
                        <a:rPr lang="en-IN" sz="500" u="none" strike="noStrike">
                          <a:effectLst/>
                        </a:rPr>
                        <a:t>New York</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40.71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74.01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66.64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1017.02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285.40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74-77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029869118"/>
                  </a:ext>
                </a:extLst>
              </a:tr>
              <a:tr h="220717">
                <a:tc>
                  <a:txBody>
                    <a:bodyPr/>
                    <a:lstStyle/>
                    <a:p>
                      <a:pPr algn="l" fontAlgn="b"/>
                      <a:r>
                        <a:rPr lang="en-IN" sz="500" u="none" strike="noStrike">
                          <a:effectLst/>
                        </a:rPr>
                        <a:t>Philadelphia</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39.95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75.16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68.02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1020.25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285.37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2.64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74-77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432526378"/>
                  </a:ext>
                </a:extLst>
              </a:tr>
              <a:tr h="114404">
                <a:tc>
                  <a:txBody>
                    <a:bodyPr/>
                    <a:lstStyle/>
                    <a:p>
                      <a:pPr algn="l" fontAlgn="b"/>
                      <a:r>
                        <a:rPr lang="en-IN" sz="500" u="none" strike="noStrike">
                          <a:effectLst/>
                        </a:rPr>
                        <a:t>Pittsburgh</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40.44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80.00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1019.26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284.05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2.51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78-81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076768003"/>
                  </a:ext>
                </a:extLst>
              </a:tr>
              <a:tr h="220717">
                <a:tc>
                  <a:txBody>
                    <a:bodyPr/>
                    <a:lstStyle/>
                    <a:p>
                      <a:pPr algn="l" fontAlgn="b"/>
                      <a:r>
                        <a:rPr lang="en-IN" sz="500" u="none" strike="noStrike">
                          <a:effectLst/>
                        </a:rPr>
                        <a:t>Indianapolis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39.77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86.16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72.38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1019.20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284.77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3.23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86-89</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815621069"/>
                  </a:ext>
                </a:extLst>
              </a:tr>
              <a:tr h="214507">
                <a:tc>
                  <a:txBody>
                    <a:bodyPr/>
                    <a:lstStyle/>
                    <a:p>
                      <a:pPr algn="l" fontAlgn="b"/>
                      <a:r>
                        <a:rPr lang="en-IN" sz="500" u="none" strike="noStrike">
                          <a:effectLst/>
                        </a:rPr>
                        <a:t>Saint Louis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38.63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90.20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70.60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1019.57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286.68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3.05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90-93</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127275340"/>
                  </a:ext>
                </a:extLst>
              </a:tr>
              <a:tr h="220717">
                <a:tc>
                  <a:txBody>
                    <a:bodyPr/>
                    <a:lstStyle/>
                    <a:p>
                      <a:pPr algn="l" fontAlgn="b"/>
                      <a:r>
                        <a:rPr lang="en-IN" sz="500" u="none" strike="noStrike">
                          <a:effectLst/>
                        </a:rPr>
                        <a:t>Kansas City</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39.10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94.58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66.63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1016.28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286.64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3.43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37-40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94-97</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449967308"/>
                  </a:ext>
                </a:extLst>
              </a:tr>
              <a:tr h="114404">
                <a:tc>
                  <a:txBody>
                    <a:bodyPr/>
                    <a:lstStyle/>
                    <a:p>
                      <a:pPr algn="l" fontAlgn="b"/>
                      <a:r>
                        <a:rPr lang="en-IN" sz="500" u="none" strike="noStrike">
                          <a:effectLst/>
                        </a:rPr>
                        <a:t>Boston</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42.36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71.06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77.38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1019.86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283.78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70-73</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917618966"/>
                  </a:ext>
                </a:extLst>
              </a:tr>
              <a:tr h="114404">
                <a:tc>
                  <a:txBody>
                    <a:bodyPr/>
                    <a:lstStyle/>
                    <a:p>
                      <a:pPr algn="l" fontAlgn="b"/>
                      <a:r>
                        <a:rPr lang="en-IN" sz="500" u="none" strike="noStrike">
                          <a:effectLst/>
                        </a:rPr>
                        <a:t>Toronto</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43.70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79.42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76.36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1018.27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281.94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3.83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78-81</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704621896"/>
                  </a:ext>
                </a:extLst>
              </a:tr>
              <a:tr h="114404">
                <a:tc>
                  <a:txBody>
                    <a:bodyPr/>
                    <a:lstStyle/>
                    <a:p>
                      <a:pPr algn="l" fontAlgn="b"/>
                      <a:r>
                        <a:rPr lang="en-IN" sz="500" u="none" strike="noStrike">
                          <a:effectLst/>
                        </a:rPr>
                        <a:t>Detroit</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42.33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83.05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72.48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1019.14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282.97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3.17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82-85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430012104"/>
                  </a:ext>
                </a:extLst>
              </a:tr>
              <a:tr h="114404">
                <a:tc>
                  <a:txBody>
                    <a:bodyPr/>
                    <a:lstStyle/>
                    <a:p>
                      <a:pPr algn="l" fontAlgn="b"/>
                      <a:r>
                        <a:rPr lang="en-IN" sz="500" u="none" strike="noStrike">
                          <a:effectLst/>
                        </a:rPr>
                        <a:t>Chicago</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41.85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87.65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74.43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1018.90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283.35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3.76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86-89</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132707310"/>
                  </a:ext>
                </a:extLst>
              </a:tr>
              <a:tr h="220717">
                <a:tc>
                  <a:txBody>
                    <a:bodyPr/>
                    <a:lstStyle/>
                    <a:p>
                      <a:pPr algn="l" fontAlgn="b"/>
                      <a:r>
                        <a:rPr lang="en-IN" sz="500" u="none" strike="noStrike">
                          <a:effectLst/>
                        </a:rPr>
                        <a:t>Minneapolis</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44.98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93.26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71.24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1017.44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280.70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3.38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41-44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90-93</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166263554"/>
                  </a:ext>
                </a:extLst>
              </a:tr>
              <a:tr h="114404">
                <a:tc>
                  <a:txBody>
                    <a:bodyPr/>
                    <a:lstStyle/>
                    <a:p>
                      <a:pPr algn="l" fontAlgn="b"/>
                      <a:r>
                        <a:rPr lang="en-IN" sz="500" u="none" strike="noStrike">
                          <a:effectLst/>
                        </a:rPr>
                        <a:t>Portland</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45.52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122.68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74.70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1019.27</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284.99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2.05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45-48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122-125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1356050350"/>
                  </a:ext>
                </a:extLst>
              </a:tr>
              <a:tr h="114404">
                <a:tc>
                  <a:txBody>
                    <a:bodyPr/>
                    <a:lstStyle/>
                    <a:p>
                      <a:pPr algn="l" fontAlgn="b"/>
                      <a:r>
                        <a:rPr lang="en-IN" sz="500" u="none" strike="noStrike">
                          <a:effectLst/>
                        </a:rPr>
                        <a:t>Seattle</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47.61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122.33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77.16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1021.00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284.41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2.12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45-48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122-125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446908236"/>
                  </a:ext>
                </a:extLst>
              </a:tr>
              <a:tr h="214507">
                <a:tc>
                  <a:txBody>
                    <a:bodyPr/>
                    <a:lstStyle/>
                    <a:p>
                      <a:pPr algn="l" fontAlgn="b"/>
                      <a:r>
                        <a:rPr lang="en-IN" sz="500" u="none" strike="noStrike">
                          <a:effectLst/>
                        </a:rPr>
                        <a:t>Vancouver</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49.25</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123.12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81.90</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1018.13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283.86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2.43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49-52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122-125</a:t>
                      </a:r>
                      <a:endParaRPr lang="en-IN" sz="500" b="0" i="0" u="none" strike="noStrike">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3804541184"/>
                  </a:ext>
                </a:extLst>
              </a:tr>
              <a:tr h="114404">
                <a:tc>
                  <a:txBody>
                    <a:bodyPr/>
                    <a:lstStyle/>
                    <a:p>
                      <a:pPr algn="l" fontAlgn="b"/>
                      <a:r>
                        <a:rPr lang="en-IN" sz="500" u="none" strike="noStrike">
                          <a:effectLst/>
                        </a:rPr>
                        <a:t>Montreal</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45.51</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73.59</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71.86</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1016.42</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280.34</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3.83</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a:effectLst/>
                        </a:rPr>
                        <a:t>45-48</a:t>
                      </a:r>
                      <a:endParaRPr lang="en-IN" sz="500" b="0" i="0" u="none" strike="noStrike">
                        <a:solidFill>
                          <a:srgbClr val="000000"/>
                        </a:solidFill>
                        <a:effectLst/>
                        <a:latin typeface="Calibri" panose="020F0502020204030204" pitchFamily="34" charset="0"/>
                      </a:endParaRPr>
                    </a:p>
                  </a:txBody>
                  <a:tcPr marL="3681" marR="3681" marT="3681" marB="0" anchor="b"/>
                </a:tc>
                <a:tc>
                  <a:txBody>
                    <a:bodyPr/>
                    <a:lstStyle/>
                    <a:p>
                      <a:pPr algn="r" fontAlgn="b"/>
                      <a:r>
                        <a:rPr lang="en-IN" sz="500" u="none" strike="noStrike" dirty="0">
                          <a:effectLst/>
                        </a:rPr>
                        <a:t>70-73</a:t>
                      </a:r>
                      <a:endParaRPr lang="en-IN" sz="500" b="0" i="0" u="none" strike="noStrike" dirty="0">
                        <a:solidFill>
                          <a:srgbClr val="000000"/>
                        </a:solidFill>
                        <a:effectLst/>
                        <a:latin typeface="Calibri" panose="020F0502020204030204" pitchFamily="34" charset="0"/>
                      </a:endParaRPr>
                    </a:p>
                  </a:txBody>
                  <a:tcPr marL="3681" marR="3681" marT="3681" marB="0" anchor="b"/>
                </a:tc>
                <a:extLst>
                  <a:ext uri="{0D108BD9-81ED-4DB2-BD59-A6C34878D82A}">
                    <a16:rowId xmlns:a16="http://schemas.microsoft.com/office/drawing/2014/main" val="2340377570"/>
                  </a:ext>
                </a:extLst>
              </a:tr>
            </a:tbl>
          </a:graphicData>
        </a:graphic>
      </p:graphicFrame>
      <p:sp>
        <p:nvSpPr>
          <p:cNvPr id="5" name="Rectangle: Rounded Corners 4">
            <a:extLst>
              <a:ext uri="{FF2B5EF4-FFF2-40B4-BE49-F238E27FC236}">
                <a16:creationId xmlns:a16="http://schemas.microsoft.com/office/drawing/2014/main" id="{4F69A4AF-9C0E-CF3D-C7E3-A17768A00BA7}"/>
              </a:ext>
            </a:extLst>
          </p:cNvPr>
          <p:cNvSpPr/>
          <p:nvPr/>
        </p:nvSpPr>
        <p:spPr>
          <a:xfrm>
            <a:off x="194381" y="3913234"/>
            <a:ext cx="5943600" cy="106667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IN" sz="1400" dirty="0">
                <a:solidFill>
                  <a:schemeClr val="lt1"/>
                </a:solidFill>
                <a:effectLst/>
                <a:latin typeface="+mn-lt"/>
                <a:ea typeface="+mn-ea"/>
                <a:cs typeface="+mn-cs"/>
              </a:rPr>
              <a:t>Note :- In the analysis we have added 2 additional  column   Range- latitude and Range- Longitude for butter cluster</a:t>
            </a:r>
          </a:p>
          <a:p>
            <a:r>
              <a:rPr lang="en-IN" sz="1400" dirty="0">
                <a:solidFill>
                  <a:schemeClr val="lt1"/>
                </a:solidFill>
                <a:effectLst/>
                <a:latin typeface="+mn-lt"/>
                <a:ea typeface="+mn-ea"/>
                <a:cs typeface="+mn-cs"/>
              </a:rPr>
              <a:t>   </a:t>
            </a:r>
          </a:p>
          <a:p>
            <a:r>
              <a:rPr lang="en-IN" sz="1400" dirty="0">
                <a:solidFill>
                  <a:schemeClr val="lt1"/>
                </a:solidFill>
                <a:effectLst/>
                <a:latin typeface="+mn-lt"/>
                <a:ea typeface="+mn-ea"/>
                <a:cs typeface="+mn-cs"/>
              </a:rPr>
              <a:t>  :- Grouped by 5° change in latitude and longitude</a:t>
            </a:r>
          </a:p>
          <a:p>
            <a:pPr algn="l"/>
            <a:endParaRPr lang="en-IN" sz="1100" dirty="0"/>
          </a:p>
        </p:txBody>
      </p:sp>
      <p:sp>
        <p:nvSpPr>
          <p:cNvPr id="6" name="Rectangle: Rounded Corners 5">
            <a:extLst>
              <a:ext uri="{FF2B5EF4-FFF2-40B4-BE49-F238E27FC236}">
                <a16:creationId xmlns:a16="http://schemas.microsoft.com/office/drawing/2014/main" id="{91B0C573-BD1B-F156-7F00-48826B3F0959}"/>
              </a:ext>
            </a:extLst>
          </p:cNvPr>
          <p:cNvSpPr/>
          <p:nvPr/>
        </p:nvSpPr>
        <p:spPr>
          <a:xfrm>
            <a:off x="344129" y="5234381"/>
            <a:ext cx="7105158" cy="106667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800" b="0" i="0" u="none" strike="noStrike" dirty="0">
                <a:solidFill>
                  <a:schemeClr val="lt1"/>
                </a:solidFill>
                <a:effectLst/>
                <a:latin typeface="+mn-lt"/>
                <a:ea typeface="+mn-ea"/>
                <a:cs typeface="+mn-cs"/>
              </a:rPr>
              <a:t>As in the analysis we can see that few cities with the similar latitudes and longitude are also have similar humidity , pressure , </a:t>
            </a:r>
            <a:r>
              <a:rPr lang="en-IN" sz="1800" b="0" i="0" u="none" strike="noStrike" dirty="0" err="1">
                <a:solidFill>
                  <a:schemeClr val="lt1"/>
                </a:solidFill>
                <a:effectLst/>
                <a:latin typeface="+mn-lt"/>
                <a:ea typeface="+mn-ea"/>
                <a:cs typeface="+mn-cs"/>
              </a:rPr>
              <a:t>temprature</a:t>
            </a:r>
            <a:r>
              <a:rPr lang="en-IN" sz="1800" b="0" i="0" u="none" strike="noStrike" dirty="0">
                <a:solidFill>
                  <a:schemeClr val="lt1"/>
                </a:solidFill>
                <a:effectLst/>
                <a:latin typeface="+mn-lt"/>
                <a:ea typeface="+mn-ea"/>
                <a:cs typeface="+mn-cs"/>
              </a:rPr>
              <a:t>, wind-speed. </a:t>
            </a:r>
            <a:r>
              <a:rPr lang="en-IN" sz="1800" dirty="0"/>
              <a:t> </a:t>
            </a:r>
          </a:p>
        </p:txBody>
      </p:sp>
    </p:spTree>
    <p:extLst>
      <p:ext uri="{BB962C8B-B14F-4D97-AF65-F5344CB8AC3E}">
        <p14:creationId xmlns:p14="http://schemas.microsoft.com/office/powerpoint/2010/main" val="865663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800" b="0" i="0" u="none" strike="noStrike" dirty="0">
                <a:solidFill>
                  <a:srgbClr val="24292E"/>
                </a:solidFill>
                <a:effectLst/>
                <a:latin typeface="Plus Jakarta Sans"/>
              </a:rPr>
              <a:t>3. Are there any correlations between a city's geographical location (latitude and longitude) and its weather attributes, such as temperature or humidity?</a:t>
            </a:r>
            <a:r>
              <a:rPr lang="en-US" sz="2800" dirty="0"/>
              <a:t> </a:t>
            </a:r>
            <a:endParaRPr lang="en-IN" sz="2800" dirty="0"/>
          </a:p>
        </p:txBody>
      </p:sp>
      <p:pic>
        <p:nvPicPr>
          <p:cNvPr id="3" name="Content Placeholder 2">
            <a:extLst>
              <a:ext uri="{FF2B5EF4-FFF2-40B4-BE49-F238E27FC236}">
                <a16:creationId xmlns:a16="http://schemas.microsoft.com/office/drawing/2014/main" id="{82E2041E-59A9-80B4-DE64-1F97DD404D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764" y="1641986"/>
            <a:ext cx="6874128" cy="3021678"/>
          </a:xfrm>
          <a:prstGeom prst="rect">
            <a:avLst/>
          </a:prstGeom>
        </p:spPr>
      </p:pic>
      <p:graphicFrame>
        <p:nvGraphicFramePr>
          <p:cNvPr id="4" name="Chart 3">
            <a:extLst>
              <a:ext uri="{FF2B5EF4-FFF2-40B4-BE49-F238E27FC236}">
                <a16:creationId xmlns:a16="http://schemas.microsoft.com/office/drawing/2014/main" id="{D56DF805-48F1-4732-84E2-AB38E7A79D33}"/>
              </a:ext>
            </a:extLst>
          </p:cNvPr>
          <p:cNvGraphicFramePr>
            <a:graphicFrameLocks/>
          </p:cNvGraphicFramePr>
          <p:nvPr>
            <p:extLst>
              <p:ext uri="{D42A27DB-BD31-4B8C-83A1-F6EECF244321}">
                <p14:modId xmlns:p14="http://schemas.microsoft.com/office/powerpoint/2010/main" val="564794670"/>
              </p:ext>
            </p:extLst>
          </p:nvPr>
        </p:nvGraphicFramePr>
        <p:xfrm>
          <a:off x="8322270" y="1003555"/>
          <a:ext cx="3070860" cy="25831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888BB548-EB71-4A00-902C-9566776F3A15}"/>
              </a:ext>
            </a:extLst>
          </p:cNvPr>
          <p:cNvGraphicFramePr>
            <a:graphicFrameLocks/>
          </p:cNvGraphicFramePr>
          <p:nvPr>
            <p:extLst>
              <p:ext uri="{D42A27DB-BD31-4B8C-83A1-F6EECF244321}">
                <p14:modId xmlns:p14="http://schemas.microsoft.com/office/powerpoint/2010/main" val="3657184111"/>
              </p:ext>
            </p:extLst>
          </p:nvPr>
        </p:nvGraphicFramePr>
        <p:xfrm>
          <a:off x="8067000" y="3887071"/>
          <a:ext cx="3581400" cy="225552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Rounded Corners 5">
            <a:extLst>
              <a:ext uri="{FF2B5EF4-FFF2-40B4-BE49-F238E27FC236}">
                <a16:creationId xmlns:a16="http://schemas.microsoft.com/office/drawing/2014/main" id="{2CD22712-CD7B-11CC-3CCD-A9C102C3A380}"/>
              </a:ext>
            </a:extLst>
          </p:cNvPr>
          <p:cNvSpPr/>
          <p:nvPr/>
        </p:nvSpPr>
        <p:spPr>
          <a:xfrm>
            <a:off x="653354" y="5113891"/>
            <a:ext cx="5516880" cy="10287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1600">
                <a:solidFill>
                  <a:schemeClr val="lt1"/>
                </a:solidFill>
                <a:effectLst/>
                <a:latin typeface="+mn-lt"/>
                <a:ea typeface="+mn-ea"/>
                <a:cs typeface="+mn-cs"/>
              </a:rPr>
              <a:t>According to analysis cities which are at high latitude generally have low temperature and vice- versa , but humidity is higher at coastal areas </a:t>
            </a:r>
          </a:p>
          <a:p>
            <a:pPr algn="l"/>
            <a:endParaRPr lang="en-IN" sz="1100"/>
          </a:p>
        </p:txBody>
      </p:sp>
    </p:spTree>
    <p:extLst>
      <p:ext uri="{BB962C8B-B14F-4D97-AF65-F5344CB8AC3E}">
        <p14:creationId xmlns:p14="http://schemas.microsoft.com/office/powerpoint/2010/main" val="411954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800" b="0" i="0" u="none" strike="noStrike" dirty="0">
                <a:solidFill>
                  <a:srgbClr val="24292E"/>
                </a:solidFill>
                <a:effectLst/>
                <a:latin typeface="Plus Jakarta Sans"/>
              </a:rPr>
              <a:t>4. Identify the top three cities with the most frequent occurrence of rainy weather based on weather descriptions. What are the seasonal patterns?</a:t>
            </a:r>
            <a:r>
              <a:rPr lang="en-US" sz="2800" dirty="0"/>
              <a:t> </a:t>
            </a:r>
            <a:endParaRPr lang="en-IN" sz="2800" dirty="0"/>
          </a:p>
        </p:txBody>
      </p:sp>
      <p:graphicFrame>
        <p:nvGraphicFramePr>
          <p:cNvPr id="3" name="Content Placeholder 2">
            <a:extLst>
              <a:ext uri="{FF2B5EF4-FFF2-40B4-BE49-F238E27FC236}">
                <a16:creationId xmlns:a16="http://schemas.microsoft.com/office/drawing/2014/main" id="{EEA6BB39-0C9D-494F-BA28-855274612CDF}"/>
              </a:ext>
            </a:extLst>
          </p:cNvPr>
          <p:cNvGraphicFramePr>
            <a:graphicFrameLocks noGrp="1"/>
          </p:cNvGraphicFramePr>
          <p:nvPr>
            <p:ph idx="1"/>
            <p:extLst>
              <p:ext uri="{D42A27DB-BD31-4B8C-83A1-F6EECF244321}">
                <p14:modId xmlns:p14="http://schemas.microsoft.com/office/powerpoint/2010/main" val="3027294699"/>
              </p:ext>
            </p:extLst>
          </p:nvPr>
        </p:nvGraphicFramePr>
        <p:xfrm>
          <a:off x="7905134" y="894736"/>
          <a:ext cx="4363065" cy="43579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3">
            <a:extLst>
              <a:ext uri="{FF2B5EF4-FFF2-40B4-BE49-F238E27FC236}">
                <a16:creationId xmlns:a16="http://schemas.microsoft.com/office/drawing/2014/main" id="{F75F1E53-7476-7C87-7498-7CF0859A1104}"/>
              </a:ext>
            </a:extLst>
          </p:cNvPr>
          <p:cNvGraphicFramePr>
            <a:graphicFrameLocks noGrp="1"/>
          </p:cNvGraphicFramePr>
          <p:nvPr>
            <p:extLst>
              <p:ext uri="{D42A27DB-BD31-4B8C-83A1-F6EECF244321}">
                <p14:modId xmlns:p14="http://schemas.microsoft.com/office/powerpoint/2010/main" val="2666781336"/>
              </p:ext>
            </p:extLst>
          </p:nvPr>
        </p:nvGraphicFramePr>
        <p:xfrm>
          <a:off x="3707130" y="4147042"/>
          <a:ext cx="3942735" cy="2400300"/>
        </p:xfrm>
        <a:graphic>
          <a:graphicData uri="http://schemas.openxmlformats.org/drawingml/2006/table">
            <a:tbl>
              <a:tblPr>
                <a:tableStyleId>{5C22544A-7EE6-4342-B048-85BDC9FD1C3A}</a:tableStyleId>
              </a:tblPr>
              <a:tblGrid>
                <a:gridCol w="788547">
                  <a:extLst>
                    <a:ext uri="{9D8B030D-6E8A-4147-A177-3AD203B41FA5}">
                      <a16:colId xmlns:a16="http://schemas.microsoft.com/office/drawing/2014/main" val="2715144256"/>
                    </a:ext>
                  </a:extLst>
                </a:gridCol>
                <a:gridCol w="788547">
                  <a:extLst>
                    <a:ext uri="{9D8B030D-6E8A-4147-A177-3AD203B41FA5}">
                      <a16:colId xmlns:a16="http://schemas.microsoft.com/office/drawing/2014/main" val="2271157183"/>
                    </a:ext>
                  </a:extLst>
                </a:gridCol>
                <a:gridCol w="788547">
                  <a:extLst>
                    <a:ext uri="{9D8B030D-6E8A-4147-A177-3AD203B41FA5}">
                      <a16:colId xmlns:a16="http://schemas.microsoft.com/office/drawing/2014/main" val="2939176640"/>
                    </a:ext>
                  </a:extLst>
                </a:gridCol>
                <a:gridCol w="788547">
                  <a:extLst>
                    <a:ext uri="{9D8B030D-6E8A-4147-A177-3AD203B41FA5}">
                      <a16:colId xmlns:a16="http://schemas.microsoft.com/office/drawing/2014/main" val="2151867427"/>
                    </a:ext>
                  </a:extLst>
                </a:gridCol>
                <a:gridCol w="788547">
                  <a:extLst>
                    <a:ext uri="{9D8B030D-6E8A-4147-A177-3AD203B41FA5}">
                      <a16:colId xmlns:a16="http://schemas.microsoft.com/office/drawing/2014/main" val="171367656"/>
                    </a:ext>
                  </a:extLst>
                </a:gridCol>
              </a:tblGrid>
              <a:tr h="214553">
                <a:tc>
                  <a:txBody>
                    <a:bodyPr/>
                    <a:lstStyle/>
                    <a:p>
                      <a:pPr algn="l" fontAlgn="b"/>
                      <a:r>
                        <a:rPr lang="en-IN" sz="1100" u="none" strike="noStrike">
                          <a:effectLst/>
                        </a:rPr>
                        <a:t>city</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weather_description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frequency</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month_</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season</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97017210"/>
                  </a:ext>
                </a:extLst>
              </a:tr>
              <a:tr h="214553">
                <a:tc>
                  <a:txBody>
                    <a:bodyPr/>
                    <a:lstStyle/>
                    <a:p>
                      <a:pPr algn="l" fontAlgn="b"/>
                      <a:r>
                        <a:rPr lang="en-IN" sz="1100" u="none" strike="noStrike">
                          <a:effectLst/>
                        </a:rPr>
                        <a:t>Portland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very heavy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April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Spring</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0743698"/>
                  </a:ext>
                </a:extLst>
              </a:tr>
              <a:tr h="319446">
                <a:tc>
                  <a:txBody>
                    <a:bodyPr/>
                    <a:lstStyle/>
                    <a:p>
                      <a:pPr algn="l" fontAlgn="b"/>
                      <a:r>
                        <a:rPr lang="en-IN" sz="1100" u="none" strike="noStrike">
                          <a:effectLst/>
                        </a:rPr>
                        <a:t>Kansas City</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heavy intensity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Spring</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9456560"/>
                  </a:ext>
                </a:extLst>
              </a:tr>
              <a:tr h="253465">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light intensity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181</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Spring</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7709962"/>
                  </a:ext>
                </a:extLst>
              </a:tr>
              <a:tr h="253465">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light intensity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5</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Spring</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5229996"/>
                  </a:ext>
                </a:extLst>
              </a:tr>
              <a:tr h="214553">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proximity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19</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Spring</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9812456"/>
                  </a:ext>
                </a:extLst>
              </a:tr>
              <a:tr h="109660">
                <a:tc>
                  <a:txBody>
                    <a:bodyPr/>
                    <a:lstStyle/>
                    <a:p>
                      <a:pPr algn="l" fontAlgn="b"/>
                      <a:r>
                        <a:rPr lang="en-IN" sz="1100" u="none" strike="noStrike">
                          <a:effectLst/>
                        </a:rPr>
                        <a:t>Toronto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388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Spring</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2507556"/>
                  </a:ext>
                </a:extLst>
              </a:tr>
            </a:tbl>
          </a:graphicData>
        </a:graphic>
      </p:graphicFrame>
      <p:pic>
        <p:nvPicPr>
          <p:cNvPr id="5" name="Picture 4">
            <a:extLst>
              <a:ext uri="{FF2B5EF4-FFF2-40B4-BE49-F238E27FC236}">
                <a16:creationId xmlns:a16="http://schemas.microsoft.com/office/drawing/2014/main" id="{516A1942-2645-4988-86B1-872391AF0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05" y="1559565"/>
            <a:ext cx="7040266" cy="2438400"/>
          </a:xfrm>
          <a:prstGeom prst="rect">
            <a:avLst/>
          </a:prstGeom>
        </p:spPr>
      </p:pic>
      <p:sp>
        <p:nvSpPr>
          <p:cNvPr id="6" name="Rectangle: Rounded Corners 5">
            <a:extLst>
              <a:ext uri="{FF2B5EF4-FFF2-40B4-BE49-F238E27FC236}">
                <a16:creationId xmlns:a16="http://schemas.microsoft.com/office/drawing/2014/main" id="{CBD098CB-3A6F-39CF-3834-3F774218D4FC}"/>
              </a:ext>
            </a:extLst>
          </p:cNvPr>
          <p:cNvSpPr/>
          <p:nvPr/>
        </p:nvSpPr>
        <p:spPr>
          <a:xfrm>
            <a:off x="478463" y="4151758"/>
            <a:ext cx="1988820" cy="259842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600" b="0" i="0" u="none" strike="noStrike" dirty="0">
                <a:solidFill>
                  <a:schemeClr val="lt1"/>
                </a:solidFill>
                <a:effectLst/>
                <a:latin typeface="+mn-lt"/>
                <a:ea typeface="+mn-ea"/>
                <a:cs typeface="+mn-cs"/>
              </a:rPr>
              <a:t>As we can identify that top rainy cities are Vancouver ,Seattle, </a:t>
            </a:r>
            <a:r>
              <a:rPr lang="en-IN" sz="1600" b="0" i="0" u="none" strike="noStrike" dirty="0" err="1">
                <a:solidFill>
                  <a:schemeClr val="lt1"/>
                </a:solidFill>
                <a:effectLst/>
                <a:latin typeface="+mn-lt"/>
                <a:ea typeface="+mn-ea"/>
                <a:cs typeface="+mn-cs"/>
              </a:rPr>
              <a:t>Portland.</a:t>
            </a:r>
            <a:r>
              <a:rPr lang="en-IN" sz="1600" b="0" i="0" dirty="0" err="1">
                <a:solidFill>
                  <a:schemeClr val="lt1"/>
                </a:solidFill>
                <a:effectLst/>
                <a:latin typeface="+mn-lt"/>
                <a:ea typeface="+mn-ea"/>
                <a:cs typeface="+mn-cs"/>
              </a:rPr>
              <a:t>Seattle</a:t>
            </a:r>
            <a:r>
              <a:rPr lang="en-IN" sz="1600" b="0" i="0" dirty="0">
                <a:solidFill>
                  <a:schemeClr val="lt1"/>
                </a:solidFill>
                <a:effectLst/>
                <a:latin typeface="+mn-lt"/>
                <a:ea typeface="+mn-ea"/>
                <a:cs typeface="+mn-cs"/>
              </a:rPr>
              <a:t>, Portland have</a:t>
            </a:r>
            <a:r>
              <a:rPr lang="en-IN" sz="1600" b="0" i="0" baseline="0" dirty="0">
                <a:solidFill>
                  <a:schemeClr val="lt1"/>
                </a:solidFill>
                <a:effectLst/>
                <a:latin typeface="+mn-lt"/>
                <a:ea typeface="+mn-ea"/>
                <a:cs typeface="+mn-cs"/>
              </a:rPr>
              <a:t> little less rain in summer season</a:t>
            </a:r>
            <a:r>
              <a:rPr lang="en-IN" sz="1600" b="0" i="0" u="none" strike="noStrike" dirty="0">
                <a:solidFill>
                  <a:schemeClr val="lt1"/>
                </a:solidFill>
                <a:effectLst/>
                <a:latin typeface="+mn-lt"/>
                <a:ea typeface="+mn-ea"/>
                <a:cs typeface="+mn-cs"/>
              </a:rPr>
              <a:t> </a:t>
            </a:r>
            <a:r>
              <a:rPr lang="en-IN" sz="1600" dirty="0"/>
              <a:t> </a:t>
            </a:r>
          </a:p>
        </p:txBody>
      </p:sp>
    </p:spTree>
    <p:extLst>
      <p:ext uri="{BB962C8B-B14F-4D97-AF65-F5344CB8AC3E}">
        <p14:creationId xmlns:p14="http://schemas.microsoft.com/office/powerpoint/2010/main" val="598882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fontScale="90000"/>
          </a:bodyPr>
          <a:lstStyle/>
          <a:p>
            <a:r>
              <a:rPr lang="en-US" sz="3200" b="0" i="0" u="none" strike="noStrike" dirty="0">
                <a:solidFill>
                  <a:srgbClr val="24292E"/>
                </a:solidFill>
                <a:effectLst/>
                <a:latin typeface="Plus Jakarta Sans"/>
              </a:rPr>
              <a:t>5. Is there a correlation between humidity levels and air pressure? How might this relationship affect weather conditions?</a:t>
            </a:r>
            <a:r>
              <a:rPr lang="en-US" sz="3200" dirty="0"/>
              <a:t> </a:t>
            </a:r>
            <a:endParaRPr lang="en-IN" sz="3200" dirty="0"/>
          </a:p>
        </p:txBody>
      </p:sp>
      <p:pic>
        <p:nvPicPr>
          <p:cNvPr id="3" name="Content Placeholder 2">
            <a:extLst>
              <a:ext uri="{FF2B5EF4-FFF2-40B4-BE49-F238E27FC236}">
                <a16:creationId xmlns:a16="http://schemas.microsoft.com/office/drawing/2014/main" id="{C1DC478C-2F9D-4479-8A5A-3940EEAA1E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899" y="1558187"/>
            <a:ext cx="6457143" cy="3352381"/>
          </a:xfrm>
          <a:prstGeom prst="rect">
            <a:avLst/>
          </a:prstGeom>
        </p:spPr>
      </p:pic>
      <p:pic>
        <p:nvPicPr>
          <p:cNvPr id="4" name="Picture 3">
            <a:extLst>
              <a:ext uri="{FF2B5EF4-FFF2-40B4-BE49-F238E27FC236}">
                <a16:creationId xmlns:a16="http://schemas.microsoft.com/office/drawing/2014/main" id="{E8305ED8-BD0B-12D3-935B-2F56BCC01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90" y="5140095"/>
            <a:ext cx="2849880" cy="961905"/>
          </a:xfrm>
          <a:prstGeom prst="rect">
            <a:avLst/>
          </a:prstGeom>
        </p:spPr>
      </p:pic>
      <p:sp>
        <p:nvSpPr>
          <p:cNvPr id="5" name="Rectangle: Rounded Corners 4">
            <a:extLst>
              <a:ext uri="{FF2B5EF4-FFF2-40B4-BE49-F238E27FC236}">
                <a16:creationId xmlns:a16="http://schemas.microsoft.com/office/drawing/2014/main" id="{08D93A2C-A074-824B-EC66-2E1892C4BDB7}"/>
              </a:ext>
            </a:extLst>
          </p:cNvPr>
          <p:cNvSpPr/>
          <p:nvPr/>
        </p:nvSpPr>
        <p:spPr>
          <a:xfrm>
            <a:off x="7567397" y="1558187"/>
            <a:ext cx="3041609" cy="232555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1400" b="1">
                <a:solidFill>
                  <a:schemeClr val="lt1"/>
                </a:solidFill>
                <a:effectLst/>
                <a:latin typeface="+mn-lt"/>
                <a:ea typeface="+mn-ea"/>
                <a:cs typeface="+mn-cs"/>
              </a:rPr>
              <a:t>There is a complex relationship between these two factors.It's</a:t>
            </a:r>
            <a:r>
              <a:rPr lang="en-IN" sz="1400" b="1" baseline="0">
                <a:solidFill>
                  <a:schemeClr val="lt1"/>
                </a:solidFill>
                <a:effectLst/>
                <a:latin typeface="+mn-lt"/>
                <a:ea typeface="+mn-ea"/>
                <a:cs typeface="+mn-cs"/>
              </a:rPr>
              <a:t> a </a:t>
            </a:r>
            <a:r>
              <a:rPr lang="en-IN" sz="1400" b="1">
                <a:solidFill>
                  <a:schemeClr val="lt1"/>
                </a:solidFill>
                <a:effectLst/>
                <a:latin typeface="+mn-lt"/>
                <a:ea typeface="+mn-ea"/>
                <a:cs typeface="+mn-cs"/>
              </a:rPr>
              <a:t> </a:t>
            </a:r>
            <a:r>
              <a:rPr lang="en-IN" sz="1400" b="0" i="0">
                <a:solidFill>
                  <a:schemeClr val="lt1"/>
                </a:solidFill>
                <a:effectLst/>
                <a:latin typeface="+mn-lt"/>
                <a:ea typeface="+mn-ea"/>
                <a:cs typeface="+mn-cs"/>
              </a:rPr>
              <a:t>very weak positive correlation between humidity and pressure. This means that as humidity increases, pressure tends to increase slightly as well, but the relationship is very weak.</a:t>
            </a:r>
            <a:endParaRPr lang="en-IN" sz="1400">
              <a:effectLst/>
            </a:endParaRPr>
          </a:p>
          <a:p>
            <a:pPr algn="l"/>
            <a:endParaRPr lang="en-IN" sz="1100"/>
          </a:p>
        </p:txBody>
      </p:sp>
    </p:spTree>
    <p:extLst>
      <p:ext uri="{BB962C8B-B14F-4D97-AF65-F5344CB8AC3E}">
        <p14:creationId xmlns:p14="http://schemas.microsoft.com/office/powerpoint/2010/main" val="121605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6. Explore the impact of wind direction on temperature for coastal cities. Are there noticeable patterns?</a:t>
            </a:r>
            <a:r>
              <a:rPr lang="en-US" sz="2600" dirty="0"/>
              <a:t> </a:t>
            </a:r>
            <a:endParaRPr lang="en-IN" sz="2600" dirty="0"/>
          </a:p>
        </p:txBody>
      </p:sp>
      <p:pic>
        <p:nvPicPr>
          <p:cNvPr id="3" name="Content Placeholder 2">
            <a:extLst>
              <a:ext uri="{FF2B5EF4-FFF2-40B4-BE49-F238E27FC236}">
                <a16:creationId xmlns:a16="http://schemas.microsoft.com/office/drawing/2014/main" id="{E35F4656-BE5D-8B53-B2F1-98AA0585C2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48" y="1562333"/>
            <a:ext cx="5719449" cy="3304635"/>
          </a:xfrm>
          <a:prstGeom prst="rect">
            <a:avLst/>
          </a:prstGeom>
        </p:spPr>
      </p:pic>
      <p:graphicFrame>
        <p:nvGraphicFramePr>
          <p:cNvPr id="4" name="Table 3">
            <a:extLst>
              <a:ext uri="{FF2B5EF4-FFF2-40B4-BE49-F238E27FC236}">
                <a16:creationId xmlns:a16="http://schemas.microsoft.com/office/drawing/2014/main" id="{74F3F29D-6AC4-AC6A-9353-503B5AD9221D}"/>
              </a:ext>
            </a:extLst>
          </p:cNvPr>
          <p:cNvGraphicFramePr>
            <a:graphicFrameLocks noGrp="1"/>
          </p:cNvGraphicFramePr>
          <p:nvPr>
            <p:extLst>
              <p:ext uri="{D42A27DB-BD31-4B8C-83A1-F6EECF244321}">
                <p14:modId xmlns:p14="http://schemas.microsoft.com/office/powerpoint/2010/main" val="540824747"/>
              </p:ext>
            </p:extLst>
          </p:nvPr>
        </p:nvGraphicFramePr>
        <p:xfrm>
          <a:off x="6626942" y="1641986"/>
          <a:ext cx="2438400" cy="363474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500420740"/>
                    </a:ext>
                  </a:extLst>
                </a:gridCol>
                <a:gridCol w="609600">
                  <a:extLst>
                    <a:ext uri="{9D8B030D-6E8A-4147-A177-3AD203B41FA5}">
                      <a16:colId xmlns:a16="http://schemas.microsoft.com/office/drawing/2014/main" val="711734644"/>
                    </a:ext>
                  </a:extLst>
                </a:gridCol>
                <a:gridCol w="609600">
                  <a:extLst>
                    <a:ext uri="{9D8B030D-6E8A-4147-A177-3AD203B41FA5}">
                      <a16:colId xmlns:a16="http://schemas.microsoft.com/office/drawing/2014/main" val="1903305564"/>
                    </a:ext>
                  </a:extLst>
                </a:gridCol>
                <a:gridCol w="609600">
                  <a:extLst>
                    <a:ext uri="{9D8B030D-6E8A-4147-A177-3AD203B41FA5}">
                      <a16:colId xmlns:a16="http://schemas.microsoft.com/office/drawing/2014/main" val="536232794"/>
                    </a:ext>
                  </a:extLst>
                </a:gridCol>
              </a:tblGrid>
              <a:tr h="182880">
                <a:tc>
                  <a:txBody>
                    <a:bodyPr/>
                    <a:lstStyle/>
                    <a:p>
                      <a:pPr algn="l" fontAlgn="b"/>
                      <a:r>
                        <a:rPr lang="en-IN" sz="1100" u="none" strike="noStrike">
                          <a:effectLst/>
                        </a:rPr>
                        <a:t>City</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Country</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Wind_direction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Avg_temp</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8059523"/>
                  </a:ext>
                </a:extLst>
              </a:tr>
              <a:tr h="182880">
                <a:tc>
                  <a:txBody>
                    <a:bodyPr/>
                    <a:lstStyle/>
                    <a:p>
                      <a:pPr algn="l" fontAlgn="b"/>
                      <a:r>
                        <a:rPr lang="en-IN" sz="1100" u="none" strike="noStrike">
                          <a:effectLst/>
                        </a:rPr>
                        <a:t>Montreal</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Canada</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360</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277.2396</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59692425"/>
                  </a:ext>
                </a:extLst>
              </a:tr>
              <a:tr h="182880">
                <a:tc>
                  <a:txBody>
                    <a:bodyPr/>
                    <a:lstStyle/>
                    <a:p>
                      <a:pPr algn="l" fontAlgn="b"/>
                      <a:r>
                        <a:rPr lang="en-IN" sz="1100" u="none" strike="noStrike">
                          <a:effectLst/>
                        </a:rPr>
                        <a:t>Boston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360</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277.4433</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8446553"/>
                  </a:ext>
                </a:extLst>
              </a:tr>
              <a:tr h="182880">
                <a:tc>
                  <a:txBody>
                    <a:bodyPr/>
                    <a:lstStyle/>
                    <a:p>
                      <a:pPr algn="l" fontAlgn="b"/>
                      <a:r>
                        <a:rPr lang="en-IN" sz="1100" u="none" strike="noStrike">
                          <a:effectLst/>
                        </a:rPr>
                        <a:t>Albuquerque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360</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280.4975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48358463"/>
                  </a:ext>
                </a:extLst>
              </a:tr>
              <a:tr h="182880">
                <a:tc>
                  <a:txBody>
                    <a:bodyPr/>
                    <a:lstStyle/>
                    <a:p>
                      <a:pPr algn="l" fontAlgn="b"/>
                      <a:r>
                        <a:rPr lang="en-IN" sz="1100" u="none" strike="noStrike">
                          <a:effectLst/>
                        </a:rPr>
                        <a:t>Minneapolis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360</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280.7107</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7809548"/>
                  </a:ext>
                </a:extLst>
              </a:tr>
              <a:tr h="182880">
                <a:tc>
                  <a:txBody>
                    <a:bodyPr/>
                    <a:lstStyle/>
                    <a:p>
                      <a:pPr algn="l" fontAlgn="b"/>
                      <a:r>
                        <a:rPr lang="en-IN" sz="1100" u="none" strike="noStrike">
                          <a:effectLst/>
                        </a:rPr>
                        <a:t>Kansas City</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358</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278.0373</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0135883"/>
                  </a:ext>
                </a:extLst>
              </a:tr>
              <a:tr h="182880">
                <a:tc>
                  <a:txBody>
                    <a:bodyPr/>
                    <a:lstStyle/>
                    <a:p>
                      <a:pPr algn="l" fontAlgn="b"/>
                      <a:r>
                        <a:rPr lang="en-IN" sz="1100" u="none" strike="noStrike">
                          <a:effectLst/>
                        </a:rPr>
                        <a:t>Montreal</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Canada</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358</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280.8966</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1202772"/>
                  </a:ext>
                </a:extLst>
              </a:tr>
              <a:tr h="182880">
                <a:tc>
                  <a:txBody>
                    <a:bodyPr/>
                    <a:lstStyle/>
                    <a:p>
                      <a:pPr algn="l" fontAlgn="b"/>
                      <a:r>
                        <a:rPr lang="en-IN" sz="1100" u="none" strike="noStrike">
                          <a:effectLst/>
                        </a:rPr>
                        <a:t>Kansas City</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278.9958</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5989284"/>
                  </a:ext>
                </a:extLst>
              </a:tr>
              <a:tr h="182880">
                <a:tc>
                  <a:txBody>
                    <a:bodyPr/>
                    <a:lstStyle/>
                    <a:p>
                      <a:pPr algn="l" fontAlgn="b"/>
                      <a:r>
                        <a:rPr lang="en-IN" sz="1100" u="none" strike="noStrike">
                          <a:effectLst/>
                        </a:rPr>
                        <a:t>Montreal</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Canada</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279.6696</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0608425"/>
                  </a:ext>
                </a:extLst>
              </a:tr>
              <a:tr h="182880">
                <a:tc>
                  <a:txBody>
                    <a:bodyPr/>
                    <a:lstStyle/>
                    <a:p>
                      <a:pPr algn="l" fontAlgn="b"/>
                      <a:r>
                        <a:rPr lang="en-IN" sz="1100" u="none" strike="noStrike">
                          <a:effectLst/>
                        </a:rPr>
                        <a:t>Boston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279.6732</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206572"/>
                  </a:ext>
                </a:extLst>
              </a:tr>
              <a:tr h="182880">
                <a:tc>
                  <a:txBody>
                    <a:bodyPr/>
                    <a:lstStyle/>
                    <a:p>
                      <a:pPr algn="l" fontAlgn="b"/>
                      <a:r>
                        <a:rPr lang="en-IN" sz="1100" u="none" strike="noStrike">
                          <a:effectLst/>
                        </a:rPr>
                        <a:t>Minneapolis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280.6145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7675338"/>
                  </a:ext>
                </a:extLst>
              </a:tr>
              <a:tr h="182880">
                <a:tc>
                  <a:txBody>
                    <a:bodyPr/>
                    <a:lstStyle/>
                    <a:p>
                      <a:pPr algn="l" fontAlgn="b"/>
                      <a:r>
                        <a:rPr lang="en-IN" sz="1100" u="none" strike="noStrike">
                          <a:effectLst/>
                        </a:rPr>
                        <a:t>Detroit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United States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280.6979</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3032189"/>
                  </a:ext>
                </a:extLst>
              </a:tr>
            </a:tbl>
          </a:graphicData>
        </a:graphic>
      </p:graphicFrame>
      <p:sp>
        <p:nvSpPr>
          <p:cNvPr id="5" name="Rectangle: Rounded Corners 4">
            <a:extLst>
              <a:ext uri="{FF2B5EF4-FFF2-40B4-BE49-F238E27FC236}">
                <a16:creationId xmlns:a16="http://schemas.microsoft.com/office/drawing/2014/main" id="{9C4DFBD3-47CA-1570-7B5A-BD0B8708D149}"/>
              </a:ext>
            </a:extLst>
          </p:cNvPr>
          <p:cNvSpPr/>
          <p:nvPr/>
        </p:nvSpPr>
        <p:spPr>
          <a:xfrm>
            <a:off x="9265674" y="2106069"/>
            <a:ext cx="2667000" cy="279654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1800">
                <a:solidFill>
                  <a:schemeClr val="lt1"/>
                </a:solidFill>
                <a:effectLst/>
                <a:latin typeface="+mn-lt"/>
                <a:ea typeface="+mn-ea"/>
                <a:cs typeface="+mn-cs"/>
              </a:rPr>
              <a:t>In My Analyze,</a:t>
            </a:r>
            <a:r>
              <a:rPr lang="en-IN" sz="1800" baseline="0">
                <a:solidFill>
                  <a:schemeClr val="lt1"/>
                </a:solidFill>
                <a:effectLst/>
                <a:latin typeface="+mn-lt"/>
                <a:ea typeface="+mn-ea"/>
                <a:cs typeface="+mn-cs"/>
              </a:rPr>
              <a:t> </a:t>
            </a:r>
            <a:r>
              <a:rPr lang="en-IN" sz="1800" b="0" i="0">
                <a:solidFill>
                  <a:schemeClr val="lt1"/>
                </a:solidFill>
                <a:effectLst/>
                <a:latin typeface="+mn-lt"/>
                <a:ea typeface="+mn-ea"/>
                <a:cs typeface="+mn-cs"/>
              </a:rPr>
              <a:t>the impact of wind direction on temperature in coastal cities by focusing on Canada, the United States and Israel are do</a:t>
            </a:r>
            <a:r>
              <a:rPr lang="en-IN" sz="1800" b="0" i="0" baseline="0">
                <a:solidFill>
                  <a:schemeClr val="lt1"/>
                </a:solidFill>
                <a:effectLst/>
                <a:latin typeface="+mn-lt"/>
                <a:ea typeface="+mn-ea"/>
                <a:cs typeface="+mn-cs"/>
              </a:rPr>
              <a:t> not show any relation </a:t>
            </a:r>
            <a:endParaRPr lang="en-IN" sz="1200"/>
          </a:p>
        </p:txBody>
      </p:sp>
    </p:spTree>
    <p:extLst>
      <p:ext uri="{BB962C8B-B14F-4D97-AF65-F5344CB8AC3E}">
        <p14:creationId xmlns:p14="http://schemas.microsoft.com/office/powerpoint/2010/main" val="84135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400" b="0" i="0" u="none" strike="noStrike" dirty="0">
                <a:solidFill>
                  <a:srgbClr val="24292E"/>
                </a:solidFill>
                <a:effectLst/>
                <a:latin typeface="Plus Jakarta Sans"/>
              </a:rPr>
              <a:t>7. Are there specific months when cities experience significant temperature fluctuations? What might explain these variations?</a:t>
            </a:r>
            <a:r>
              <a:rPr lang="en-US" sz="2400" dirty="0"/>
              <a:t> </a:t>
            </a:r>
            <a:endParaRPr lang="en-IN" sz="2400" dirty="0"/>
          </a:p>
        </p:txBody>
      </p:sp>
      <p:pic>
        <p:nvPicPr>
          <p:cNvPr id="3" name="Content Placeholder 2">
            <a:extLst>
              <a:ext uri="{FF2B5EF4-FFF2-40B4-BE49-F238E27FC236}">
                <a16:creationId xmlns:a16="http://schemas.microsoft.com/office/drawing/2014/main" id="{A34060A7-0680-6E5D-E407-EB429FEC29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435" y="1467003"/>
            <a:ext cx="6360360" cy="2219048"/>
          </a:xfrm>
          <a:prstGeom prst="rect">
            <a:avLst/>
          </a:prstGeom>
        </p:spPr>
      </p:pic>
      <p:graphicFrame>
        <p:nvGraphicFramePr>
          <p:cNvPr id="4" name="Chart 3">
            <a:extLst>
              <a:ext uri="{FF2B5EF4-FFF2-40B4-BE49-F238E27FC236}">
                <a16:creationId xmlns:a16="http://schemas.microsoft.com/office/drawing/2014/main" id="{44A12856-5C2B-431B-8873-D81ADBF0997F}"/>
              </a:ext>
            </a:extLst>
          </p:cNvPr>
          <p:cNvGraphicFramePr>
            <a:graphicFrameLocks/>
          </p:cNvGraphicFramePr>
          <p:nvPr>
            <p:extLst>
              <p:ext uri="{D42A27DB-BD31-4B8C-83A1-F6EECF244321}">
                <p14:modId xmlns:p14="http://schemas.microsoft.com/office/powerpoint/2010/main" val="222450047"/>
              </p:ext>
            </p:extLst>
          </p:nvPr>
        </p:nvGraphicFramePr>
        <p:xfrm>
          <a:off x="7429136" y="1082060"/>
          <a:ext cx="4585883" cy="27889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e 4">
            <a:extLst>
              <a:ext uri="{FF2B5EF4-FFF2-40B4-BE49-F238E27FC236}">
                <a16:creationId xmlns:a16="http://schemas.microsoft.com/office/drawing/2014/main" id="{EBDD3A3B-3B1A-C7FD-E20C-D42F20AEC2B1}"/>
              </a:ext>
            </a:extLst>
          </p:cNvPr>
          <p:cNvGraphicFramePr>
            <a:graphicFrameLocks noGrp="1"/>
          </p:cNvGraphicFramePr>
          <p:nvPr>
            <p:extLst>
              <p:ext uri="{D42A27DB-BD31-4B8C-83A1-F6EECF244321}">
                <p14:modId xmlns:p14="http://schemas.microsoft.com/office/powerpoint/2010/main" val="1919555520"/>
              </p:ext>
            </p:extLst>
          </p:nvPr>
        </p:nvGraphicFramePr>
        <p:xfrm>
          <a:off x="8357419" y="3982066"/>
          <a:ext cx="3657600" cy="2788921"/>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29542758"/>
                    </a:ext>
                  </a:extLst>
                </a:gridCol>
                <a:gridCol w="609600">
                  <a:extLst>
                    <a:ext uri="{9D8B030D-6E8A-4147-A177-3AD203B41FA5}">
                      <a16:colId xmlns:a16="http://schemas.microsoft.com/office/drawing/2014/main" val="392063424"/>
                    </a:ext>
                  </a:extLst>
                </a:gridCol>
                <a:gridCol w="609600">
                  <a:extLst>
                    <a:ext uri="{9D8B030D-6E8A-4147-A177-3AD203B41FA5}">
                      <a16:colId xmlns:a16="http://schemas.microsoft.com/office/drawing/2014/main" val="3621795821"/>
                    </a:ext>
                  </a:extLst>
                </a:gridCol>
                <a:gridCol w="609600">
                  <a:extLst>
                    <a:ext uri="{9D8B030D-6E8A-4147-A177-3AD203B41FA5}">
                      <a16:colId xmlns:a16="http://schemas.microsoft.com/office/drawing/2014/main" val="64718029"/>
                    </a:ext>
                  </a:extLst>
                </a:gridCol>
                <a:gridCol w="609600">
                  <a:extLst>
                    <a:ext uri="{9D8B030D-6E8A-4147-A177-3AD203B41FA5}">
                      <a16:colId xmlns:a16="http://schemas.microsoft.com/office/drawing/2014/main" val="320385831"/>
                    </a:ext>
                  </a:extLst>
                </a:gridCol>
                <a:gridCol w="609600">
                  <a:extLst>
                    <a:ext uri="{9D8B030D-6E8A-4147-A177-3AD203B41FA5}">
                      <a16:colId xmlns:a16="http://schemas.microsoft.com/office/drawing/2014/main" val="2030088249"/>
                    </a:ext>
                  </a:extLst>
                </a:gridCol>
              </a:tblGrid>
              <a:tr h="547969">
                <a:tc>
                  <a:txBody>
                    <a:bodyPr/>
                    <a:lstStyle/>
                    <a:p>
                      <a:pPr algn="l" fontAlgn="b"/>
                      <a:r>
                        <a:rPr lang="en-IN" sz="1100" u="none" strike="noStrike">
                          <a:effectLst/>
                        </a:rPr>
                        <a:t>monthname(dl.date)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city</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err="1">
                          <a:effectLst/>
                        </a:rPr>
                        <a:t>avg</a:t>
                      </a:r>
                      <a:r>
                        <a:rPr lang="en-IN" sz="1100" u="none" strike="noStrike" dirty="0">
                          <a:effectLst/>
                        </a:rPr>
                        <a:t>(temperature)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max(temperature)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min(temperature)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fluc_temp</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94294991"/>
                  </a:ext>
                </a:extLst>
              </a:tr>
              <a:tr h="368040">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285.6523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299.97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267.9673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32.00267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4482021"/>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Atlanta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290.3649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302.92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272.76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6975500"/>
                  </a:ext>
                </a:extLst>
              </a:tr>
              <a:tr h="368040">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290.9916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310.37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278.684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31.686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7793726"/>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281.9026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302.44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266.18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36.26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7103369"/>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Charlotte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289.6289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303.2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271.15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32.05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8345137"/>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Chicago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282.1854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268.68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1473081"/>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Dallas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291.9556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305.1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275.9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1530207"/>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Denver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280.9877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298.44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259.27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39.17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3848809"/>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281.5397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300.64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266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34.64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50099677"/>
                  </a:ext>
                </a:extLst>
              </a:tr>
              <a:tr h="188109">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Eilat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295.2597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313.15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0333078"/>
                  </a:ext>
                </a:extLst>
              </a:tr>
            </a:tbl>
          </a:graphicData>
        </a:graphic>
      </p:graphicFrame>
      <p:sp>
        <p:nvSpPr>
          <p:cNvPr id="6" name="Flowchart: Alternate Process 5">
            <a:extLst>
              <a:ext uri="{FF2B5EF4-FFF2-40B4-BE49-F238E27FC236}">
                <a16:creationId xmlns:a16="http://schemas.microsoft.com/office/drawing/2014/main" id="{196092C8-0390-D7FB-3352-48C40A0EAA6B}"/>
              </a:ext>
            </a:extLst>
          </p:cNvPr>
          <p:cNvSpPr/>
          <p:nvPr/>
        </p:nvSpPr>
        <p:spPr>
          <a:xfrm>
            <a:off x="1277087" y="3982066"/>
            <a:ext cx="5713647" cy="1484669"/>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400"/>
              <a:t>According to analysis the fluctuation in temperature is most in the month of june ,july, aug, and sep </a:t>
            </a:r>
          </a:p>
        </p:txBody>
      </p:sp>
    </p:spTree>
    <p:extLst>
      <p:ext uri="{BB962C8B-B14F-4D97-AF65-F5344CB8AC3E}">
        <p14:creationId xmlns:p14="http://schemas.microsoft.com/office/powerpoint/2010/main" val="3584359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400" b="0" i="0" u="none" strike="noStrike" dirty="0">
                <a:solidFill>
                  <a:srgbClr val="24292E"/>
                </a:solidFill>
                <a:effectLst/>
                <a:latin typeface="Plus Jakarta Sans"/>
              </a:rPr>
              <a:t>8. Identify periods of extreme weather events, such as storms or heatwaves, by analyzing the time-based data. What patterns emerge?</a:t>
            </a:r>
            <a:r>
              <a:rPr lang="en-US" sz="2400" dirty="0"/>
              <a:t> </a:t>
            </a:r>
            <a:endParaRPr lang="en-IN" sz="2400" dirty="0"/>
          </a:p>
        </p:txBody>
      </p:sp>
      <p:pic>
        <p:nvPicPr>
          <p:cNvPr id="3" name="Content Placeholder 2">
            <a:extLst>
              <a:ext uri="{FF2B5EF4-FFF2-40B4-BE49-F238E27FC236}">
                <a16:creationId xmlns:a16="http://schemas.microsoft.com/office/drawing/2014/main" id="{31886F18-5F40-8E73-010C-1B733CAAAF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641986"/>
            <a:ext cx="6733123" cy="2271253"/>
          </a:xfrm>
          <a:prstGeom prst="rect">
            <a:avLst/>
          </a:prstGeom>
        </p:spPr>
      </p:pic>
      <p:sp>
        <p:nvSpPr>
          <p:cNvPr id="4" name="Rectangle: Rounded Corners 3">
            <a:extLst>
              <a:ext uri="{FF2B5EF4-FFF2-40B4-BE49-F238E27FC236}">
                <a16:creationId xmlns:a16="http://schemas.microsoft.com/office/drawing/2014/main" id="{4C069314-FDF4-BD7E-B094-99A5E2E7B167}"/>
              </a:ext>
            </a:extLst>
          </p:cNvPr>
          <p:cNvSpPr/>
          <p:nvPr/>
        </p:nvSpPr>
        <p:spPr>
          <a:xfrm>
            <a:off x="411368" y="4672168"/>
            <a:ext cx="6077922" cy="92238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600" b="0" i="0" u="none" strike="noStrike" dirty="0">
                <a:solidFill>
                  <a:schemeClr val="lt1"/>
                </a:solidFill>
                <a:effectLst/>
                <a:latin typeface="+mn-lt"/>
                <a:ea typeface="+mn-ea"/>
                <a:cs typeface="+mn-cs"/>
              </a:rPr>
              <a:t>the effects of extreme weather events are economic costs, loss of human lives, droughts, floods, landslides. </a:t>
            </a:r>
            <a:r>
              <a:rPr lang="en-IN" sz="1600" dirty="0">
                <a:effectLst/>
              </a:rPr>
              <a:t> </a:t>
            </a:r>
            <a:endParaRPr lang="en-IN" sz="1600" dirty="0"/>
          </a:p>
        </p:txBody>
      </p:sp>
      <p:graphicFrame>
        <p:nvGraphicFramePr>
          <p:cNvPr id="5" name="Table 4">
            <a:extLst>
              <a:ext uri="{FF2B5EF4-FFF2-40B4-BE49-F238E27FC236}">
                <a16:creationId xmlns:a16="http://schemas.microsoft.com/office/drawing/2014/main" id="{897A3BF8-66BB-F942-E793-6075A5B9FA8C}"/>
              </a:ext>
            </a:extLst>
          </p:cNvPr>
          <p:cNvGraphicFramePr>
            <a:graphicFrameLocks noGrp="1"/>
          </p:cNvGraphicFramePr>
          <p:nvPr>
            <p:extLst>
              <p:ext uri="{D42A27DB-BD31-4B8C-83A1-F6EECF244321}">
                <p14:modId xmlns:p14="http://schemas.microsoft.com/office/powerpoint/2010/main" val="3764332258"/>
              </p:ext>
            </p:extLst>
          </p:nvPr>
        </p:nvGraphicFramePr>
        <p:xfrm>
          <a:off x="7174048" y="581552"/>
          <a:ext cx="4771427" cy="5694895"/>
        </p:xfrm>
        <a:graphic>
          <a:graphicData uri="http://schemas.openxmlformats.org/drawingml/2006/table">
            <a:tbl>
              <a:tblPr>
                <a:tableStyleId>{5C22544A-7EE6-4342-B048-85BDC9FD1C3A}</a:tableStyleId>
              </a:tblPr>
              <a:tblGrid>
                <a:gridCol w="386220">
                  <a:extLst>
                    <a:ext uri="{9D8B030D-6E8A-4147-A177-3AD203B41FA5}">
                      <a16:colId xmlns:a16="http://schemas.microsoft.com/office/drawing/2014/main" val="2389423883"/>
                    </a:ext>
                  </a:extLst>
                </a:gridCol>
                <a:gridCol w="386220">
                  <a:extLst>
                    <a:ext uri="{9D8B030D-6E8A-4147-A177-3AD203B41FA5}">
                      <a16:colId xmlns:a16="http://schemas.microsoft.com/office/drawing/2014/main" val="2892198525"/>
                    </a:ext>
                  </a:extLst>
                </a:gridCol>
                <a:gridCol w="386220">
                  <a:extLst>
                    <a:ext uri="{9D8B030D-6E8A-4147-A177-3AD203B41FA5}">
                      <a16:colId xmlns:a16="http://schemas.microsoft.com/office/drawing/2014/main" val="2970881237"/>
                    </a:ext>
                  </a:extLst>
                </a:gridCol>
                <a:gridCol w="386220">
                  <a:extLst>
                    <a:ext uri="{9D8B030D-6E8A-4147-A177-3AD203B41FA5}">
                      <a16:colId xmlns:a16="http://schemas.microsoft.com/office/drawing/2014/main" val="3885197600"/>
                    </a:ext>
                  </a:extLst>
                </a:gridCol>
                <a:gridCol w="386220">
                  <a:extLst>
                    <a:ext uri="{9D8B030D-6E8A-4147-A177-3AD203B41FA5}">
                      <a16:colId xmlns:a16="http://schemas.microsoft.com/office/drawing/2014/main" val="507923984"/>
                    </a:ext>
                  </a:extLst>
                </a:gridCol>
                <a:gridCol w="386220">
                  <a:extLst>
                    <a:ext uri="{9D8B030D-6E8A-4147-A177-3AD203B41FA5}">
                      <a16:colId xmlns:a16="http://schemas.microsoft.com/office/drawing/2014/main" val="4226691364"/>
                    </a:ext>
                  </a:extLst>
                </a:gridCol>
                <a:gridCol w="360555">
                  <a:extLst>
                    <a:ext uri="{9D8B030D-6E8A-4147-A177-3AD203B41FA5}">
                      <a16:colId xmlns:a16="http://schemas.microsoft.com/office/drawing/2014/main" val="975833077"/>
                    </a:ext>
                  </a:extLst>
                </a:gridCol>
                <a:gridCol w="411885">
                  <a:extLst>
                    <a:ext uri="{9D8B030D-6E8A-4147-A177-3AD203B41FA5}">
                      <a16:colId xmlns:a16="http://schemas.microsoft.com/office/drawing/2014/main" val="318908949"/>
                    </a:ext>
                  </a:extLst>
                </a:gridCol>
                <a:gridCol w="386220">
                  <a:extLst>
                    <a:ext uri="{9D8B030D-6E8A-4147-A177-3AD203B41FA5}">
                      <a16:colId xmlns:a16="http://schemas.microsoft.com/office/drawing/2014/main" val="234635323"/>
                    </a:ext>
                  </a:extLst>
                </a:gridCol>
                <a:gridCol w="523007">
                  <a:extLst>
                    <a:ext uri="{9D8B030D-6E8A-4147-A177-3AD203B41FA5}">
                      <a16:colId xmlns:a16="http://schemas.microsoft.com/office/drawing/2014/main" val="183676371"/>
                    </a:ext>
                  </a:extLst>
                </a:gridCol>
                <a:gridCol w="386220">
                  <a:extLst>
                    <a:ext uri="{9D8B030D-6E8A-4147-A177-3AD203B41FA5}">
                      <a16:colId xmlns:a16="http://schemas.microsoft.com/office/drawing/2014/main" val="206712998"/>
                    </a:ext>
                  </a:extLst>
                </a:gridCol>
                <a:gridCol w="386220">
                  <a:extLst>
                    <a:ext uri="{9D8B030D-6E8A-4147-A177-3AD203B41FA5}">
                      <a16:colId xmlns:a16="http://schemas.microsoft.com/office/drawing/2014/main" val="3760496"/>
                    </a:ext>
                  </a:extLst>
                </a:gridCol>
              </a:tblGrid>
              <a:tr h="369001">
                <a:tc>
                  <a:txBody>
                    <a:bodyPr/>
                    <a:lstStyle/>
                    <a:p>
                      <a:pPr algn="l" fontAlgn="b"/>
                      <a:r>
                        <a:rPr lang="en-IN" sz="900" u="none" strike="noStrike">
                          <a:effectLst/>
                        </a:rPr>
                        <a:t>date_id</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time_id</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humidity</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pressure</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temperature</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weather_description</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dirty="0" err="1">
                          <a:effectLst/>
                        </a:rPr>
                        <a:t>wind_direction</a:t>
                      </a:r>
                      <a:endParaRPr lang="en-IN" sz="900" b="0" i="0" u="none" strike="noStrike" dirty="0">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wind_speed</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date_id</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date</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City_id</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City</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3569961846"/>
                  </a:ext>
                </a:extLst>
              </a:tr>
              <a:tr h="490093">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82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287.63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proximity 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290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07-10-2012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San Francisco</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3432161687"/>
                  </a:ext>
                </a:extLst>
              </a:tr>
              <a:tr h="369001">
                <a:tc>
                  <a:txBody>
                    <a:bodyPr/>
                    <a:lstStyle/>
                    <a:p>
                      <a:pPr algn="r" fontAlgn="b"/>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74</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292.67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310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09-10-2012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San Francisco</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2608536702"/>
                  </a:ext>
                </a:extLst>
              </a:tr>
              <a:tr h="611185">
                <a:tc>
                  <a:txBody>
                    <a:bodyPr/>
                    <a:lstStyle/>
                    <a:p>
                      <a:pPr algn="r" fontAlgn="b"/>
                      <a:r>
                        <a:rPr lang="en-IN" sz="900" u="none" strike="noStrike">
                          <a:effectLst/>
                        </a:rPr>
                        <a:t>19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289.82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 with heavy rain</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19-10-2012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San Francisco</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1548958216"/>
                  </a:ext>
                </a:extLst>
              </a:tr>
              <a:tr h="369001">
                <a:tc>
                  <a:txBody>
                    <a:bodyPr/>
                    <a:lstStyle/>
                    <a:p>
                      <a:pPr algn="r" fontAlgn="b"/>
                      <a:r>
                        <a:rPr lang="en-IN" sz="900" u="none" strike="noStrike">
                          <a:effectLst/>
                        </a:rPr>
                        <a:t>72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55</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1022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286.05</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60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11-12-2012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San Francisco</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2419452630"/>
                  </a:ext>
                </a:extLst>
              </a:tr>
              <a:tr h="611185">
                <a:tc>
                  <a:txBody>
                    <a:bodyPr/>
                    <a:lstStyle/>
                    <a:p>
                      <a:pPr algn="r" fontAlgn="b"/>
                      <a:r>
                        <a:rPr lang="en-IN" sz="900" u="none" strike="noStrike">
                          <a:effectLst/>
                        </a:rPr>
                        <a:t>72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48</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1023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285.28</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 with heavy rain</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11-12-2012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San Francisco</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107590279"/>
                  </a:ext>
                </a:extLst>
              </a:tr>
              <a:tr h="490093">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287.73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 with rain</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5</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Los Angeles</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2720233306"/>
                  </a:ext>
                </a:extLst>
              </a:tr>
              <a:tr h="247909">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40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293.38</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5</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Los Angeles</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3624758782"/>
                  </a:ext>
                </a:extLst>
              </a:tr>
              <a:tr h="490093">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21</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82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1011</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291.01</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proximity 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330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Las Vegas</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1443769445"/>
                  </a:ext>
                </a:extLst>
              </a:tr>
              <a:tr h="490093">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87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1011</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290.26</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dirty="0">
                          <a:effectLst/>
                        </a:rPr>
                        <a:t>proximity thunderstorm</a:t>
                      </a:r>
                      <a:endParaRPr lang="en-IN" sz="900" b="0" i="0" u="none" strike="noStrike" dirty="0">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330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Las Vegas</a:t>
                      </a:r>
                      <a:endParaRPr lang="en-IN" sz="900" b="0" i="0" u="none" strike="noStrike">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1664459383"/>
                  </a:ext>
                </a:extLst>
              </a:tr>
              <a:tr h="0">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82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1013</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289.32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a:effectLst/>
                        </a:rPr>
                        <a:t>proximity thunderstorm</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330</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dirty="0">
                          <a:effectLst/>
                        </a:rPr>
                        <a:t>2</a:t>
                      </a:r>
                      <a:endParaRPr lang="en-IN" sz="900" b="0" i="0" u="none" strike="noStrike" dirty="0">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12-10-2012</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485" marR="6485" marT="6485" marB="0" anchor="b"/>
                </a:tc>
                <a:tc>
                  <a:txBody>
                    <a:bodyPr/>
                    <a:lstStyle/>
                    <a:p>
                      <a:pPr algn="l" fontAlgn="b"/>
                      <a:r>
                        <a:rPr lang="en-IN" sz="900" u="none" strike="noStrike" dirty="0">
                          <a:effectLst/>
                        </a:rPr>
                        <a:t>Las Vegas</a:t>
                      </a:r>
                      <a:endParaRPr lang="en-IN" sz="900" b="0" i="0" u="none" strike="noStrike" dirty="0">
                        <a:solidFill>
                          <a:srgbClr val="000000"/>
                        </a:solidFill>
                        <a:effectLst/>
                        <a:latin typeface="Calibri" panose="020F0502020204030204" pitchFamily="34" charset="0"/>
                      </a:endParaRPr>
                    </a:p>
                  </a:txBody>
                  <a:tcPr marL="6485" marR="6485" marT="6485" marB="0" anchor="b"/>
                </a:tc>
                <a:extLst>
                  <a:ext uri="{0D108BD9-81ED-4DB2-BD59-A6C34878D82A}">
                    <a16:rowId xmlns:a16="http://schemas.microsoft.com/office/drawing/2014/main" val="2798199158"/>
                  </a:ext>
                </a:extLst>
              </a:tr>
            </a:tbl>
          </a:graphicData>
        </a:graphic>
      </p:graphicFrame>
    </p:spTree>
    <p:extLst>
      <p:ext uri="{BB962C8B-B14F-4D97-AF65-F5344CB8AC3E}">
        <p14:creationId xmlns:p14="http://schemas.microsoft.com/office/powerpoint/2010/main" val="6305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6"/>
            <a:ext cx="10515600" cy="814746"/>
          </a:xfrm>
        </p:spPr>
        <p:txBody>
          <a:bodyPr>
            <a:normAutofit/>
          </a:bodyPr>
          <a:lstStyle/>
          <a:p>
            <a:r>
              <a:rPr lang="en-IN" dirty="0"/>
              <a:t>Index</a:t>
            </a:r>
          </a:p>
        </p:txBody>
      </p:sp>
      <p:sp>
        <p:nvSpPr>
          <p:cNvPr id="7" name="Content Placeholder 6">
            <a:extLst>
              <a:ext uri="{FF2B5EF4-FFF2-40B4-BE49-F238E27FC236}">
                <a16:creationId xmlns:a16="http://schemas.microsoft.com/office/drawing/2014/main" id="{CEF420FE-B93C-A095-2717-CBD4E4CD91A3}"/>
              </a:ext>
            </a:extLst>
          </p:cNvPr>
          <p:cNvSpPr>
            <a:spLocks noGrp="1"/>
          </p:cNvSpPr>
          <p:nvPr>
            <p:ph idx="1"/>
          </p:nvPr>
        </p:nvSpPr>
        <p:spPr>
          <a:xfrm>
            <a:off x="658761" y="1179872"/>
            <a:ext cx="10695039" cy="4997091"/>
          </a:xfrm>
        </p:spPr>
        <p:txBody>
          <a:bodyPr/>
          <a:lstStyle/>
          <a:p>
            <a:r>
              <a:rPr lang="en-IN" dirty="0"/>
              <a:t>Introduction</a:t>
            </a:r>
          </a:p>
          <a:p>
            <a:pPr marL="0" indent="0">
              <a:buNone/>
            </a:pPr>
            <a:endParaRPr lang="en-IN" dirty="0"/>
          </a:p>
          <a:p>
            <a:r>
              <a:rPr lang="en-IN" dirty="0"/>
              <a:t>ER Diagram </a:t>
            </a:r>
          </a:p>
          <a:p>
            <a:endParaRPr lang="en-IN" dirty="0"/>
          </a:p>
          <a:p>
            <a:endParaRPr lang="en-IN" dirty="0"/>
          </a:p>
          <a:p>
            <a:r>
              <a:rPr lang="en-IN" dirty="0"/>
              <a:t>Power BI Questions </a:t>
            </a:r>
          </a:p>
          <a:p>
            <a:endParaRPr lang="en-IN" dirty="0"/>
          </a:p>
          <a:p>
            <a:endParaRPr lang="en-IN" dirty="0"/>
          </a:p>
          <a:p>
            <a:r>
              <a:rPr lang="en-IN" dirty="0"/>
              <a:t>EDA Questions </a:t>
            </a:r>
          </a:p>
          <a:p>
            <a:pPr marL="0" indent="0">
              <a:buNone/>
            </a:pPr>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97324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9. Are there any notable differences in temperature trends between northern and southern hemisphere cities over the year? How do they relate to seasons?</a:t>
            </a:r>
            <a:r>
              <a:rPr lang="en-US" sz="2600" dirty="0"/>
              <a:t> </a:t>
            </a:r>
            <a:endParaRPr lang="en-IN" sz="2600" dirty="0"/>
          </a:p>
        </p:txBody>
      </p:sp>
      <p:pic>
        <p:nvPicPr>
          <p:cNvPr id="3" name="Content Placeholder 2">
            <a:extLst>
              <a:ext uri="{FF2B5EF4-FFF2-40B4-BE49-F238E27FC236}">
                <a16:creationId xmlns:a16="http://schemas.microsoft.com/office/drawing/2014/main" id="{32757EB7-B482-A7FC-5934-103D8447AD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948" y="1659686"/>
            <a:ext cx="7529052" cy="1769314"/>
          </a:xfrm>
          <a:prstGeom prst="rect">
            <a:avLst/>
          </a:prstGeom>
        </p:spPr>
      </p:pic>
      <p:graphicFrame>
        <p:nvGraphicFramePr>
          <p:cNvPr id="4" name="Table 3">
            <a:extLst>
              <a:ext uri="{FF2B5EF4-FFF2-40B4-BE49-F238E27FC236}">
                <a16:creationId xmlns:a16="http://schemas.microsoft.com/office/drawing/2014/main" id="{72E46513-CEC3-0E2F-79B3-25E46805B8D0}"/>
              </a:ext>
            </a:extLst>
          </p:cNvPr>
          <p:cNvGraphicFramePr>
            <a:graphicFrameLocks noGrp="1"/>
          </p:cNvGraphicFramePr>
          <p:nvPr>
            <p:extLst>
              <p:ext uri="{D42A27DB-BD31-4B8C-83A1-F6EECF244321}">
                <p14:modId xmlns:p14="http://schemas.microsoft.com/office/powerpoint/2010/main" val="2088013462"/>
              </p:ext>
            </p:extLst>
          </p:nvPr>
        </p:nvGraphicFramePr>
        <p:xfrm>
          <a:off x="8062452" y="1659686"/>
          <a:ext cx="4038600" cy="2011680"/>
        </p:xfrm>
        <a:graphic>
          <a:graphicData uri="http://schemas.openxmlformats.org/drawingml/2006/table">
            <a:tbl>
              <a:tblPr>
                <a:tableStyleId>{5C22544A-7EE6-4342-B048-85BDC9FD1C3A}</a:tableStyleId>
              </a:tblPr>
              <a:tblGrid>
                <a:gridCol w="927100">
                  <a:extLst>
                    <a:ext uri="{9D8B030D-6E8A-4147-A177-3AD203B41FA5}">
                      <a16:colId xmlns:a16="http://schemas.microsoft.com/office/drawing/2014/main" val="342645112"/>
                    </a:ext>
                  </a:extLst>
                </a:gridCol>
                <a:gridCol w="1041400">
                  <a:extLst>
                    <a:ext uri="{9D8B030D-6E8A-4147-A177-3AD203B41FA5}">
                      <a16:colId xmlns:a16="http://schemas.microsoft.com/office/drawing/2014/main" val="3176673188"/>
                    </a:ext>
                  </a:extLst>
                </a:gridCol>
                <a:gridCol w="774700">
                  <a:extLst>
                    <a:ext uri="{9D8B030D-6E8A-4147-A177-3AD203B41FA5}">
                      <a16:colId xmlns:a16="http://schemas.microsoft.com/office/drawing/2014/main" val="3449189548"/>
                    </a:ext>
                  </a:extLst>
                </a:gridCol>
                <a:gridCol w="1295400">
                  <a:extLst>
                    <a:ext uri="{9D8B030D-6E8A-4147-A177-3AD203B41FA5}">
                      <a16:colId xmlns:a16="http://schemas.microsoft.com/office/drawing/2014/main" val="3948451025"/>
                    </a:ext>
                  </a:extLst>
                </a:gridCol>
              </a:tblGrid>
              <a:tr h="182880">
                <a:tc>
                  <a:txBody>
                    <a:bodyPr/>
                    <a:lstStyle/>
                    <a:p>
                      <a:pPr algn="ctr" fontAlgn="t"/>
                      <a:r>
                        <a:rPr lang="en-IN" sz="1100" u="none" strike="noStrike">
                          <a:effectLst/>
                        </a:rPr>
                        <a:t>City</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avg(temperature)</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year(dl.date)</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NHSC</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771823748"/>
                  </a:ext>
                </a:extLst>
              </a:tr>
              <a:tr h="182880">
                <a:tc>
                  <a:txBody>
                    <a:bodyPr/>
                    <a:lstStyle/>
                    <a:p>
                      <a:pPr algn="ctr" fontAlgn="t"/>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283.4070497</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2013</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298858184"/>
                  </a:ext>
                </a:extLst>
              </a:tr>
              <a:tr h="182880">
                <a:tc>
                  <a:txBody>
                    <a:bodyPr/>
                    <a:lstStyle/>
                    <a:p>
                      <a:pPr algn="ctr" fontAlgn="t"/>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280.4081722</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2012</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946998380"/>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280.1128986</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2013</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965169396"/>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275.8683078</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2012</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472874578"/>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280.1601907</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2014</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6586375"/>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280.1615975</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2015</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904900519"/>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281.8767196</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2017</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713741638"/>
                  </a:ext>
                </a:extLst>
              </a:tr>
              <a:tr h="182880">
                <a:tc>
                  <a:txBody>
                    <a:bodyPr/>
                    <a:lstStyle/>
                    <a:p>
                      <a:pPr algn="ctr" fontAlgn="t"/>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280.6582446</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2016</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485790290"/>
                  </a:ext>
                </a:extLst>
              </a:tr>
              <a:tr h="182880">
                <a:tc>
                  <a:txBody>
                    <a:bodyPr/>
                    <a:lstStyle/>
                    <a:p>
                      <a:pPr algn="ctr" fontAlgn="t"/>
                      <a:r>
                        <a:rPr lang="en-IN" sz="1100" u="none" strike="noStrike">
                          <a:effectLst/>
                        </a:rPr>
                        <a:t>Indianapolis</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284.3850079</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2013</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southern_hemisphere</a:t>
                      </a:r>
                      <a:endParaRPr lang="en-IN" sz="11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156458332"/>
                  </a:ext>
                </a:extLst>
              </a:tr>
              <a:tr h="182880">
                <a:tc>
                  <a:txBody>
                    <a:bodyPr/>
                    <a:lstStyle/>
                    <a:p>
                      <a:pPr algn="ctr" fontAlgn="t"/>
                      <a:r>
                        <a:rPr lang="en-IN" sz="1100" u="none" strike="noStrike">
                          <a:effectLst/>
                        </a:rPr>
                        <a:t>Indianapolis</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280.0563175</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2012</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err="1">
                          <a:effectLst/>
                        </a:rPr>
                        <a:t>southern_hemisphere</a:t>
                      </a:r>
                      <a:endParaRPr lang="en-IN"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42398974"/>
                  </a:ext>
                </a:extLst>
              </a:tr>
            </a:tbl>
          </a:graphicData>
        </a:graphic>
      </p:graphicFrame>
      <p:sp>
        <p:nvSpPr>
          <p:cNvPr id="5" name="Rectangle: Rounded Corners 4">
            <a:extLst>
              <a:ext uri="{FF2B5EF4-FFF2-40B4-BE49-F238E27FC236}">
                <a16:creationId xmlns:a16="http://schemas.microsoft.com/office/drawing/2014/main" id="{88F57BC5-0D59-07A1-DD2C-1E5F9924B255}"/>
              </a:ext>
            </a:extLst>
          </p:cNvPr>
          <p:cNvSpPr/>
          <p:nvPr/>
        </p:nvSpPr>
        <p:spPr>
          <a:xfrm>
            <a:off x="639915" y="3753526"/>
            <a:ext cx="3596640" cy="184785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800" b="0" i="0" u="none" strike="noStrike" dirty="0">
                <a:solidFill>
                  <a:schemeClr val="lt1"/>
                </a:solidFill>
                <a:effectLst/>
                <a:latin typeface="+mn-lt"/>
                <a:ea typeface="+mn-ea"/>
                <a:cs typeface="+mn-cs"/>
              </a:rPr>
              <a:t>In the analysis we can see that </a:t>
            </a:r>
            <a:r>
              <a:rPr lang="en-IN" sz="1800" b="0" i="0" u="none" strike="noStrike" dirty="0" err="1">
                <a:solidFill>
                  <a:schemeClr val="lt1"/>
                </a:solidFill>
                <a:effectLst/>
                <a:latin typeface="+mn-lt"/>
                <a:ea typeface="+mn-ea"/>
                <a:cs typeface="+mn-cs"/>
              </a:rPr>
              <a:t>temperatur</a:t>
            </a:r>
            <a:r>
              <a:rPr lang="en-IN" sz="1800" b="0" i="0" u="none" strike="noStrike" dirty="0">
                <a:solidFill>
                  <a:schemeClr val="lt1"/>
                </a:solidFill>
                <a:effectLst/>
                <a:latin typeface="+mn-lt"/>
                <a:ea typeface="+mn-ea"/>
                <a:cs typeface="+mn-cs"/>
              </a:rPr>
              <a:t> in </a:t>
            </a:r>
            <a:r>
              <a:rPr lang="en-IN" sz="1800" b="0" i="0" u="none" strike="noStrike" dirty="0" err="1">
                <a:solidFill>
                  <a:schemeClr val="lt1"/>
                </a:solidFill>
                <a:effectLst/>
                <a:latin typeface="+mn-lt"/>
                <a:ea typeface="+mn-ea"/>
                <a:cs typeface="+mn-cs"/>
              </a:rPr>
              <a:t>northen</a:t>
            </a:r>
            <a:r>
              <a:rPr lang="en-IN" sz="1800" b="0" i="0" u="none" strike="noStrike" dirty="0">
                <a:solidFill>
                  <a:schemeClr val="lt1"/>
                </a:solidFill>
                <a:effectLst/>
                <a:latin typeface="+mn-lt"/>
                <a:ea typeface="+mn-ea"/>
                <a:cs typeface="+mn-cs"/>
              </a:rPr>
              <a:t> and </a:t>
            </a:r>
            <a:r>
              <a:rPr lang="en-IN" sz="1800" b="0" i="0" u="none" strike="noStrike" dirty="0" err="1">
                <a:solidFill>
                  <a:schemeClr val="lt1"/>
                </a:solidFill>
                <a:effectLst/>
                <a:latin typeface="+mn-lt"/>
                <a:ea typeface="+mn-ea"/>
                <a:cs typeface="+mn-cs"/>
              </a:rPr>
              <a:t>southen</a:t>
            </a:r>
            <a:r>
              <a:rPr lang="en-IN" sz="1800" b="0" i="0" u="none" strike="noStrike" dirty="0">
                <a:solidFill>
                  <a:schemeClr val="lt1"/>
                </a:solidFill>
                <a:effectLst/>
                <a:latin typeface="+mn-lt"/>
                <a:ea typeface="+mn-ea"/>
                <a:cs typeface="+mn-cs"/>
              </a:rPr>
              <a:t> </a:t>
            </a:r>
            <a:r>
              <a:rPr lang="en-IN" sz="1800" b="0" i="0" u="none" strike="noStrike" dirty="0" err="1">
                <a:solidFill>
                  <a:schemeClr val="lt1"/>
                </a:solidFill>
                <a:effectLst/>
                <a:latin typeface="+mn-lt"/>
                <a:ea typeface="+mn-ea"/>
                <a:cs typeface="+mn-cs"/>
              </a:rPr>
              <a:t>hemisohere</a:t>
            </a:r>
            <a:r>
              <a:rPr lang="en-IN" sz="1800" b="0" i="0" u="none" strike="noStrike" dirty="0">
                <a:solidFill>
                  <a:schemeClr val="lt1"/>
                </a:solidFill>
                <a:effectLst/>
                <a:latin typeface="+mn-lt"/>
                <a:ea typeface="+mn-ea"/>
                <a:cs typeface="+mn-cs"/>
              </a:rPr>
              <a:t> are different . This provides insights into hemispheric climate variations.</a:t>
            </a:r>
            <a:r>
              <a:rPr lang="en-IN" sz="1800" dirty="0"/>
              <a:t> </a:t>
            </a:r>
          </a:p>
        </p:txBody>
      </p:sp>
      <p:graphicFrame>
        <p:nvGraphicFramePr>
          <p:cNvPr id="6" name="Table 5">
            <a:extLst>
              <a:ext uri="{FF2B5EF4-FFF2-40B4-BE49-F238E27FC236}">
                <a16:creationId xmlns:a16="http://schemas.microsoft.com/office/drawing/2014/main" id="{A8720794-2A81-24B2-AAB2-758A21163218}"/>
              </a:ext>
            </a:extLst>
          </p:cNvPr>
          <p:cNvGraphicFramePr>
            <a:graphicFrameLocks noGrp="1"/>
          </p:cNvGraphicFramePr>
          <p:nvPr>
            <p:extLst>
              <p:ext uri="{D42A27DB-BD31-4B8C-83A1-F6EECF244321}">
                <p14:modId xmlns:p14="http://schemas.microsoft.com/office/powerpoint/2010/main" val="2861641978"/>
              </p:ext>
            </p:extLst>
          </p:nvPr>
        </p:nvGraphicFramePr>
        <p:xfrm>
          <a:off x="4670324" y="3753525"/>
          <a:ext cx="7430725" cy="2792974"/>
        </p:xfrm>
        <a:graphic>
          <a:graphicData uri="http://schemas.openxmlformats.org/drawingml/2006/table">
            <a:tbl>
              <a:tblPr>
                <a:tableStyleId>{5C22544A-7EE6-4342-B048-85BDC9FD1C3A}</a:tableStyleId>
              </a:tblPr>
              <a:tblGrid>
                <a:gridCol w="1521055">
                  <a:extLst>
                    <a:ext uri="{9D8B030D-6E8A-4147-A177-3AD203B41FA5}">
                      <a16:colId xmlns:a16="http://schemas.microsoft.com/office/drawing/2014/main" val="3267709732"/>
                    </a:ext>
                  </a:extLst>
                </a:gridCol>
                <a:gridCol w="1047282">
                  <a:extLst>
                    <a:ext uri="{9D8B030D-6E8A-4147-A177-3AD203B41FA5}">
                      <a16:colId xmlns:a16="http://schemas.microsoft.com/office/drawing/2014/main" val="2786540197"/>
                    </a:ext>
                  </a:extLst>
                </a:gridCol>
                <a:gridCol w="810398">
                  <a:extLst>
                    <a:ext uri="{9D8B030D-6E8A-4147-A177-3AD203B41FA5}">
                      <a16:colId xmlns:a16="http://schemas.microsoft.com/office/drawing/2014/main" val="4132499349"/>
                    </a:ext>
                  </a:extLst>
                </a:gridCol>
                <a:gridCol w="810398">
                  <a:extLst>
                    <a:ext uri="{9D8B030D-6E8A-4147-A177-3AD203B41FA5}">
                      <a16:colId xmlns:a16="http://schemas.microsoft.com/office/drawing/2014/main" val="2852423014"/>
                    </a:ext>
                  </a:extLst>
                </a:gridCol>
                <a:gridCol w="810398">
                  <a:extLst>
                    <a:ext uri="{9D8B030D-6E8A-4147-A177-3AD203B41FA5}">
                      <a16:colId xmlns:a16="http://schemas.microsoft.com/office/drawing/2014/main" val="3271449542"/>
                    </a:ext>
                  </a:extLst>
                </a:gridCol>
                <a:gridCol w="810398">
                  <a:extLst>
                    <a:ext uri="{9D8B030D-6E8A-4147-A177-3AD203B41FA5}">
                      <a16:colId xmlns:a16="http://schemas.microsoft.com/office/drawing/2014/main" val="3475030001"/>
                    </a:ext>
                  </a:extLst>
                </a:gridCol>
                <a:gridCol w="810398">
                  <a:extLst>
                    <a:ext uri="{9D8B030D-6E8A-4147-A177-3AD203B41FA5}">
                      <a16:colId xmlns:a16="http://schemas.microsoft.com/office/drawing/2014/main" val="31796357"/>
                    </a:ext>
                  </a:extLst>
                </a:gridCol>
                <a:gridCol w="810398">
                  <a:extLst>
                    <a:ext uri="{9D8B030D-6E8A-4147-A177-3AD203B41FA5}">
                      <a16:colId xmlns:a16="http://schemas.microsoft.com/office/drawing/2014/main" val="2483249832"/>
                    </a:ext>
                  </a:extLst>
                </a:gridCol>
              </a:tblGrid>
              <a:tr h="237974">
                <a:tc>
                  <a:txBody>
                    <a:bodyPr/>
                    <a:lstStyle/>
                    <a:p>
                      <a:pPr algn="l" fontAlgn="b"/>
                      <a:r>
                        <a:rPr lang="en-IN" sz="1100" u="none" strike="noStrike">
                          <a:effectLst/>
                        </a:rPr>
                        <a:t>Sum of avg(temperature)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Column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941636"/>
                  </a:ext>
                </a:extLst>
              </a:tr>
              <a:tr h="121631">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2012</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2013</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2014</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2015</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2016</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2810570"/>
                  </a:ext>
                </a:extLst>
              </a:tr>
              <a:tr h="237974">
                <a:tc>
                  <a:txBody>
                    <a:bodyPr/>
                    <a:lstStyle/>
                    <a:p>
                      <a:pPr algn="l" fontAlgn="b"/>
                      <a:r>
                        <a:rPr lang="en-IN" sz="1100" u="none" strike="noStrike">
                          <a:effectLst/>
                        </a:rPr>
                        <a:t>northern_hemisphere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3961.968329</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4006.822298</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4004.345396</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4010.125207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4023.618207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4039.765903</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24046.64534</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3985793"/>
                  </a:ext>
                </a:extLst>
              </a:tr>
              <a:tr h="237974">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280.7185697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285.0525395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285.9429092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284.6664846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285.4078252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288.500074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1710.288402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1794669"/>
                  </a:ext>
                </a:extLst>
              </a:tr>
              <a:tr h="237974">
                <a:tc>
                  <a:txBody>
                    <a:bodyPr/>
                    <a:lstStyle/>
                    <a:p>
                      <a:pPr algn="l" fontAlgn="b"/>
                      <a:r>
                        <a:rPr lang="en-IN" sz="1100" u="none" strike="noStrike">
                          <a:effectLst/>
                        </a:rPr>
                        <a:t>Atlanta</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285.1288402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288.8575484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288.8383276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290.2880024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290.5397178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291.6665795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1735.319016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789409"/>
                  </a:ext>
                </a:extLst>
              </a:tr>
              <a:tr h="237974">
                <a:tc>
                  <a:txBody>
                    <a:bodyPr/>
                    <a:lstStyle/>
                    <a:p>
                      <a:pPr algn="l" fontAlgn="b"/>
                      <a:r>
                        <a:rPr lang="en-IN" sz="1100" u="none" strike="noStrike">
                          <a:effectLst/>
                        </a:rPr>
                        <a:t>Chicago</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279.7628611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283.0920693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282.3355757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282.2676144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284.5166999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285.6368021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1697.611622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2344558"/>
                  </a:ext>
                </a:extLst>
              </a:tr>
              <a:tr h="237974">
                <a:tc>
                  <a:txBody>
                    <a:bodyPr/>
                    <a:lstStyle/>
                    <a:p>
                      <a:pPr algn="l" fontAlgn="b"/>
                      <a:r>
                        <a:rPr lang="en-IN" sz="1100" u="none" strike="noStrike">
                          <a:effectLst/>
                        </a:rPr>
                        <a:t>Dallas</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288.2733718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292.1079531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291.4797968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292.2116379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293.0667855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294.1987773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1751.338322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892341"/>
                  </a:ext>
                </a:extLst>
              </a:tr>
              <a:tr h="237974">
                <a:tc>
                  <a:txBody>
                    <a:bodyPr/>
                    <a:lstStyle/>
                    <a:p>
                      <a:pPr algn="l" fontAlgn="b"/>
                      <a:r>
                        <a:rPr lang="en-IN" sz="1100" u="none" strike="noStrike">
                          <a:effectLst/>
                        </a:rPr>
                        <a:t>Denver</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278.8732223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282.2500082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281.5235567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282.3073733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283.9249177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285.4068072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1694.285885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5010808"/>
                  </a:ext>
                </a:extLst>
              </a:tr>
              <a:tr h="237974">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279.5749588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282.679986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281.5899528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282.2386137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284.2792763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285.1048173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1695.467605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1545816"/>
                  </a:ext>
                </a:extLst>
              </a:tr>
              <a:tr h="237974">
                <a:tc>
                  <a:txBody>
                    <a:bodyPr/>
                    <a:lstStyle/>
                    <a:p>
                      <a:pPr algn="l" fontAlgn="b"/>
                      <a:r>
                        <a:rPr lang="en-IN" sz="1100" u="none" strike="noStrike">
                          <a:effectLst/>
                        </a:rPr>
                        <a:t>Las Vegas</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287.8763297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292.6246864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291.5071189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291.0378083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293.1468542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295.1876219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1751.380419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6511769"/>
                  </a:ext>
                </a:extLst>
              </a:tr>
              <a:tr h="237974">
                <a:tc>
                  <a:txBody>
                    <a:bodyPr/>
                    <a:lstStyle/>
                    <a:p>
                      <a:pPr algn="l" fontAlgn="b"/>
                      <a:r>
                        <a:rPr lang="en-IN" sz="1100" u="none" strike="noStrike">
                          <a:effectLst/>
                        </a:rPr>
                        <a:t>Los Angeles</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289.571963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290.3208875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290.3932761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290.3400054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291.4777869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292.1283044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1744.232223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3055783"/>
                  </a:ext>
                </a:extLst>
              </a:tr>
              <a:tr h="237974">
                <a:tc>
                  <a:txBody>
                    <a:bodyPr/>
                    <a:lstStyle/>
                    <a:p>
                      <a:pPr algn="l" fontAlgn="b"/>
                      <a:r>
                        <a:rPr lang="en-IN" sz="1100" u="none" strike="noStrike">
                          <a:effectLst/>
                        </a:rPr>
                        <a:t>Philadelphia</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281.0991454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285.0519433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284.5889509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285.3030029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286.0106878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287.140269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1709.193999</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49997167"/>
                  </a:ext>
                </a:extLst>
              </a:tr>
            </a:tbl>
          </a:graphicData>
        </a:graphic>
      </p:graphicFrame>
    </p:spTree>
    <p:extLst>
      <p:ext uri="{BB962C8B-B14F-4D97-AF65-F5344CB8AC3E}">
        <p14:creationId xmlns:p14="http://schemas.microsoft.com/office/powerpoint/2010/main" val="688233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800" b="0" i="0" u="none" strike="noStrike" dirty="0">
                <a:solidFill>
                  <a:srgbClr val="24292E"/>
                </a:solidFill>
                <a:effectLst/>
                <a:latin typeface="Plus Jakarta Sans"/>
              </a:rPr>
              <a:t>10. What are the consequences of prolonged periods of extreme cold or heat in specific cities? How do residents adapt to such conditions?</a:t>
            </a:r>
            <a:r>
              <a:rPr lang="en-US" sz="2800" dirty="0"/>
              <a:t> </a:t>
            </a:r>
            <a:endParaRPr lang="en-IN" sz="2800" dirty="0"/>
          </a:p>
        </p:txBody>
      </p:sp>
      <p:pic>
        <p:nvPicPr>
          <p:cNvPr id="3" name="Content Placeholder 2">
            <a:extLst>
              <a:ext uri="{FF2B5EF4-FFF2-40B4-BE49-F238E27FC236}">
                <a16:creationId xmlns:a16="http://schemas.microsoft.com/office/drawing/2014/main" id="{A9B2B7CE-AF91-CC54-7CA7-D31005A79E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67326"/>
            <a:ext cx="7491828" cy="2876190"/>
          </a:xfrm>
          <a:prstGeom prst="rect">
            <a:avLst/>
          </a:prstGeom>
        </p:spPr>
      </p:pic>
      <p:sp>
        <p:nvSpPr>
          <p:cNvPr id="4" name="Rectangle: Rounded Corners 3">
            <a:extLst>
              <a:ext uri="{FF2B5EF4-FFF2-40B4-BE49-F238E27FC236}">
                <a16:creationId xmlns:a16="http://schemas.microsoft.com/office/drawing/2014/main" id="{DB064A0A-3D5A-DBFE-8C1F-EE89831E63C2}"/>
              </a:ext>
            </a:extLst>
          </p:cNvPr>
          <p:cNvSpPr/>
          <p:nvPr/>
        </p:nvSpPr>
        <p:spPr>
          <a:xfrm>
            <a:off x="108399" y="4907915"/>
            <a:ext cx="6803677" cy="134540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1600" dirty="0">
                <a:solidFill>
                  <a:schemeClr val="lt1"/>
                </a:solidFill>
                <a:effectLst/>
                <a:latin typeface="+mn-lt"/>
                <a:ea typeface="+mn-ea"/>
                <a:cs typeface="+mn-cs"/>
              </a:rPr>
              <a:t>According to analysis of the extreme cold or heat on cities. Health conditions of residents , Infrastructure growth and development , Energy utilization and  Economic Impact will  be a major concern . Residents adapt with appropriate measures. Important for urban planning and well-being.</a:t>
            </a:r>
          </a:p>
          <a:p>
            <a:pPr algn="l"/>
            <a:endParaRPr lang="en-IN" sz="1100" dirty="0"/>
          </a:p>
        </p:txBody>
      </p:sp>
      <p:graphicFrame>
        <p:nvGraphicFramePr>
          <p:cNvPr id="5" name="Table 4">
            <a:extLst>
              <a:ext uri="{FF2B5EF4-FFF2-40B4-BE49-F238E27FC236}">
                <a16:creationId xmlns:a16="http://schemas.microsoft.com/office/drawing/2014/main" id="{95A5E567-161C-2B85-28B7-88D308D05E4D}"/>
              </a:ext>
            </a:extLst>
          </p:cNvPr>
          <p:cNvGraphicFramePr>
            <a:graphicFrameLocks noGrp="1"/>
          </p:cNvGraphicFramePr>
          <p:nvPr>
            <p:extLst>
              <p:ext uri="{D42A27DB-BD31-4B8C-83A1-F6EECF244321}">
                <p14:modId xmlns:p14="http://schemas.microsoft.com/office/powerpoint/2010/main" val="980992607"/>
              </p:ext>
            </p:extLst>
          </p:nvPr>
        </p:nvGraphicFramePr>
        <p:xfrm>
          <a:off x="9188000" y="1467326"/>
          <a:ext cx="2895600" cy="1878168"/>
        </p:xfrm>
        <a:graphic>
          <a:graphicData uri="http://schemas.openxmlformats.org/drawingml/2006/table">
            <a:tbl>
              <a:tblPr>
                <a:tableStyleId>{5C22544A-7EE6-4342-B048-85BDC9FD1C3A}</a:tableStyleId>
              </a:tblPr>
              <a:tblGrid>
                <a:gridCol w="927100">
                  <a:extLst>
                    <a:ext uri="{9D8B030D-6E8A-4147-A177-3AD203B41FA5}">
                      <a16:colId xmlns:a16="http://schemas.microsoft.com/office/drawing/2014/main" val="1347140572"/>
                    </a:ext>
                  </a:extLst>
                </a:gridCol>
                <a:gridCol w="711200">
                  <a:extLst>
                    <a:ext uri="{9D8B030D-6E8A-4147-A177-3AD203B41FA5}">
                      <a16:colId xmlns:a16="http://schemas.microsoft.com/office/drawing/2014/main" val="3559348229"/>
                    </a:ext>
                  </a:extLst>
                </a:gridCol>
                <a:gridCol w="711200">
                  <a:extLst>
                    <a:ext uri="{9D8B030D-6E8A-4147-A177-3AD203B41FA5}">
                      <a16:colId xmlns:a16="http://schemas.microsoft.com/office/drawing/2014/main" val="4169537661"/>
                    </a:ext>
                  </a:extLst>
                </a:gridCol>
                <a:gridCol w="546100">
                  <a:extLst>
                    <a:ext uri="{9D8B030D-6E8A-4147-A177-3AD203B41FA5}">
                      <a16:colId xmlns:a16="http://schemas.microsoft.com/office/drawing/2014/main" val="312962065"/>
                    </a:ext>
                  </a:extLst>
                </a:gridCol>
              </a:tblGrid>
              <a:tr h="313028">
                <a:tc>
                  <a:txBody>
                    <a:bodyPr/>
                    <a:lstStyle/>
                    <a:p>
                      <a:pPr algn="l" fontAlgn="b"/>
                      <a:r>
                        <a:rPr lang="en-IN" sz="1100" u="none" strike="noStrike">
                          <a:effectLst/>
                        </a:rPr>
                        <a:t>city</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ecp</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end_date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duration</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17355"/>
                  </a:ext>
                </a:extLst>
              </a:tr>
              <a:tr h="313028">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27-10-2012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28-10-2012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1272355"/>
                  </a:ext>
                </a:extLst>
              </a:tr>
              <a:tr h="313028">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28-10-2012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28-10-2012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2953768"/>
                  </a:ext>
                </a:extLst>
              </a:tr>
              <a:tr h="313028">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28-10-2012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12-11-2012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9118477"/>
                  </a:ext>
                </a:extLst>
              </a:tr>
              <a:tr h="313028">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12-11-2012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12-11-2012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4241222"/>
                  </a:ext>
                </a:extLst>
              </a:tr>
              <a:tr h="313028">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12-11-2012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13-11-2012</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79316027"/>
                  </a:ext>
                </a:extLst>
              </a:tr>
            </a:tbl>
          </a:graphicData>
        </a:graphic>
      </p:graphicFrame>
      <p:graphicFrame>
        <p:nvGraphicFramePr>
          <p:cNvPr id="6" name="Table 5">
            <a:extLst>
              <a:ext uri="{FF2B5EF4-FFF2-40B4-BE49-F238E27FC236}">
                <a16:creationId xmlns:a16="http://schemas.microsoft.com/office/drawing/2014/main" id="{1DB32E84-E4BC-AA0B-05CE-92DFC88D26D0}"/>
              </a:ext>
            </a:extLst>
          </p:cNvPr>
          <p:cNvGraphicFramePr>
            <a:graphicFrameLocks noGrp="1"/>
          </p:cNvGraphicFramePr>
          <p:nvPr>
            <p:extLst>
              <p:ext uri="{D42A27DB-BD31-4B8C-83A1-F6EECF244321}">
                <p14:modId xmlns:p14="http://schemas.microsoft.com/office/powerpoint/2010/main" val="1744945022"/>
              </p:ext>
            </p:extLst>
          </p:nvPr>
        </p:nvGraphicFramePr>
        <p:xfrm>
          <a:off x="7688584" y="3512508"/>
          <a:ext cx="4395016" cy="3139440"/>
        </p:xfrm>
        <a:graphic>
          <a:graphicData uri="http://schemas.openxmlformats.org/drawingml/2006/table">
            <a:tbl>
              <a:tblPr>
                <a:tableStyleId>{5C22544A-7EE6-4342-B048-85BDC9FD1C3A}</a:tableStyleId>
              </a:tblPr>
              <a:tblGrid>
                <a:gridCol w="457814">
                  <a:extLst>
                    <a:ext uri="{9D8B030D-6E8A-4147-A177-3AD203B41FA5}">
                      <a16:colId xmlns:a16="http://schemas.microsoft.com/office/drawing/2014/main" val="3604162426"/>
                    </a:ext>
                  </a:extLst>
                </a:gridCol>
                <a:gridCol w="366252">
                  <a:extLst>
                    <a:ext uri="{9D8B030D-6E8A-4147-A177-3AD203B41FA5}">
                      <a16:colId xmlns:a16="http://schemas.microsoft.com/office/drawing/2014/main" val="1834552058"/>
                    </a:ext>
                  </a:extLst>
                </a:gridCol>
                <a:gridCol w="366252">
                  <a:extLst>
                    <a:ext uri="{9D8B030D-6E8A-4147-A177-3AD203B41FA5}">
                      <a16:colId xmlns:a16="http://schemas.microsoft.com/office/drawing/2014/main" val="3449883821"/>
                    </a:ext>
                  </a:extLst>
                </a:gridCol>
                <a:gridCol w="457814">
                  <a:extLst>
                    <a:ext uri="{9D8B030D-6E8A-4147-A177-3AD203B41FA5}">
                      <a16:colId xmlns:a16="http://schemas.microsoft.com/office/drawing/2014/main" val="1946550605"/>
                    </a:ext>
                  </a:extLst>
                </a:gridCol>
                <a:gridCol w="457814">
                  <a:extLst>
                    <a:ext uri="{9D8B030D-6E8A-4147-A177-3AD203B41FA5}">
                      <a16:colId xmlns:a16="http://schemas.microsoft.com/office/drawing/2014/main" val="553206395"/>
                    </a:ext>
                  </a:extLst>
                </a:gridCol>
                <a:gridCol w="457814">
                  <a:extLst>
                    <a:ext uri="{9D8B030D-6E8A-4147-A177-3AD203B41FA5}">
                      <a16:colId xmlns:a16="http://schemas.microsoft.com/office/drawing/2014/main" val="2349378660"/>
                    </a:ext>
                  </a:extLst>
                </a:gridCol>
                <a:gridCol w="457814">
                  <a:extLst>
                    <a:ext uri="{9D8B030D-6E8A-4147-A177-3AD203B41FA5}">
                      <a16:colId xmlns:a16="http://schemas.microsoft.com/office/drawing/2014/main" val="2891516356"/>
                    </a:ext>
                  </a:extLst>
                </a:gridCol>
                <a:gridCol w="457814">
                  <a:extLst>
                    <a:ext uri="{9D8B030D-6E8A-4147-A177-3AD203B41FA5}">
                      <a16:colId xmlns:a16="http://schemas.microsoft.com/office/drawing/2014/main" val="3263759647"/>
                    </a:ext>
                  </a:extLst>
                </a:gridCol>
                <a:gridCol w="457814">
                  <a:extLst>
                    <a:ext uri="{9D8B030D-6E8A-4147-A177-3AD203B41FA5}">
                      <a16:colId xmlns:a16="http://schemas.microsoft.com/office/drawing/2014/main" val="3891193867"/>
                    </a:ext>
                  </a:extLst>
                </a:gridCol>
                <a:gridCol w="457814">
                  <a:extLst>
                    <a:ext uri="{9D8B030D-6E8A-4147-A177-3AD203B41FA5}">
                      <a16:colId xmlns:a16="http://schemas.microsoft.com/office/drawing/2014/main" val="4059573265"/>
                    </a:ext>
                  </a:extLst>
                </a:gridCol>
              </a:tblGrid>
              <a:tr h="182880">
                <a:tc>
                  <a:txBody>
                    <a:bodyPr/>
                    <a:lstStyle/>
                    <a:p>
                      <a:pPr algn="l" fontAlgn="b"/>
                      <a:r>
                        <a:rPr lang="en-IN" sz="1100" u="none" strike="noStrike">
                          <a:effectLst/>
                        </a:rPr>
                        <a:t>Sum of duration</a:t>
                      </a:r>
                      <a:endParaRPr lang="en-IN" sz="11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IN" sz="1100" u="none" strike="noStrike">
                          <a:effectLst/>
                        </a:rPr>
                        <a:t>Column Labels</a:t>
                      </a:r>
                      <a:endParaRPr lang="en-IN" sz="11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3476760"/>
                  </a:ext>
                </a:extLst>
              </a:tr>
              <a:tr h="182880">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Jan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Feb</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Mar</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Apr</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May</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Sep</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Oct</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Nov</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Dec</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8440786"/>
                  </a:ext>
                </a:extLst>
              </a:tr>
              <a:tr h="18288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851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1543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4344973"/>
                  </a:ext>
                </a:extLst>
              </a:tr>
              <a:tr h="182880">
                <a:tc>
                  <a:txBody>
                    <a:bodyPr/>
                    <a:lstStyle/>
                    <a:p>
                      <a:pPr algn="l" fontAlgn="b"/>
                      <a:r>
                        <a:rPr lang="en-IN" sz="1100" u="none" strike="noStrike">
                          <a:effectLst/>
                        </a:rPr>
                        <a:t>Atlanta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682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4152377"/>
                  </a:ext>
                </a:extLst>
              </a:tr>
              <a:tr h="182880">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8431669"/>
                  </a:ext>
                </a:extLst>
              </a:tr>
              <a:tr h="182880">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1979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1274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444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964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39184089"/>
                  </a:ext>
                </a:extLst>
              </a:tr>
              <a:tr h="182880">
                <a:tc>
                  <a:txBody>
                    <a:bodyPr/>
                    <a:lstStyle/>
                    <a:p>
                      <a:pPr algn="l" fontAlgn="b"/>
                      <a:r>
                        <a:rPr lang="en-IN" sz="1100" u="none" strike="noStrike">
                          <a:effectLst/>
                        </a:rPr>
                        <a:t>Charlotte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605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792509"/>
                  </a:ext>
                </a:extLst>
              </a:tr>
              <a:tr h="182880">
                <a:tc>
                  <a:txBody>
                    <a:bodyPr/>
                    <a:lstStyle/>
                    <a:p>
                      <a:pPr algn="l" fontAlgn="b"/>
                      <a:r>
                        <a:rPr lang="en-IN" sz="1100" u="none" strike="noStrike">
                          <a:effectLst/>
                        </a:rPr>
                        <a:t>Chicago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2454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2236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1351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1497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4573724"/>
                  </a:ext>
                </a:extLst>
              </a:tr>
              <a:tr h="182880">
                <a:tc>
                  <a:txBody>
                    <a:bodyPr/>
                    <a:lstStyle/>
                    <a:p>
                      <a:pPr algn="l" fontAlgn="b"/>
                      <a:r>
                        <a:rPr lang="en-IN" sz="1100" u="none" strike="noStrike">
                          <a:effectLst/>
                        </a:rPr>
                        <a:t>Dallas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383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332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9995327"/>
                  </a:ext>
                </a:extLst>
              </a:tr>
              <a:tr h="182880">
                <a:tc>
                  <a:txBody>
                    <a:bodyPr/>
                    <a:lstStyle/>
                    <a:p>
                      <a:pPr algn="l" fontAlgn="b"/>
                      <a:r>
                        <a:rPr lang="en-IN" sz="1100" u="none" strike="noStrike">
                          <a:effectLst/>
                        </a:rPr>
                        <a:t>Denver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1973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1682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923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436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1070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2068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97356102"/>
                  </a:ext>
                </a:extLst>
              </a:tr>
              <a:tr h="182880">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2566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2323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1647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1570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7574769"/>
                  </a:ext>
                </a:extLst>
              </a:tr>
            </a:tbl>
          </a:graphicData>
        </a:graphic>
      </p:graphicFrame>
    </p:spTree>
    <p:extLst>
      <p:ext uri="{BB962C8B-B14F-4D97-AF65-F5344CB8AC3E}">
        <p14:creationId xmlns:p14="http://schemas.microsoft.com/office/powerpoint/2010/main" val="2542125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11. Investigate whether temperature anomalies (unusual deviations from the norm) coincide with certain events or environmental factors in specific cities.</a:t>
            </a:r>
            <a:r>
              <a:rPr lang="en-US" sz="2600" dirty="0"/>
              <a:t> </a:t>
            </a:r>
            <a:endParaRPr lang="en-IN" sz="2600" dirty="0"/>
          </a:p>
        </p:txBody>
      </p:sp>
      <p:pic>
        <p:nvPicPr>
          <p:cNvPr id="3" name="Content Placeholder 2">
            <a:extLst>
              <a:ext uri="{FF2B5EF4-FFF2-40B4-BE49-F238E27FC236}">
                <a16:creationId xmlns:a16="http://schemas.microsoft.com/office/drawing/2014/main" id="{9506CB49-B89D-337B-9638-4A3D3CE66A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498827"/>
            <a:ext cx="7226710" cy="3171429"/>
          </a:xfrm>
          <a:prstGeom prst="rect">
            <a:avLst/>
          </a:prstGeom>
        </p:spPr>
      </p:pic>
      <p:sp>
        <p:nvSpPr>
          <p:cNvPr id="4" name="Rectangle: Rounded Corners 3">
            <a:extLst>
              <a:ext uri="{FF2B5EF4-FFF2-40B4-BE49-F238E27FC236}">
                <a16:creationId xmlns:a16="http://schemas.microsoft.com/office/drawing/2014/main" id="{16AC6240-17E1-2285-D58B-3EDA53DB5225}"/>
              </a:ext>
            </a:extLst>
          </p:cNvPr>
          <p:cNvSpPr/>
          <p:nvPr/>
        </p:nvSpPr>
        <p:spPr>
          <a:xfrm>
            <a:off x="321517" y="5160070"/>
            <a:ext cx="5115722" cy="10668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400" b="0" i="0" u="none" strike="noStrike" dirty="0">
                <a:solidFill>
                  <a:schemeClr val="lt1"/>
                </a:solidFill>
                <a:effectLst/>
                <a:latin typeface="+mn-lt"/>
                <a:ea typeface="+mn-ea"/>
                <a:cs typeface="+mn-cs"/>
              </a:rPr>
              <a:t>As in the analysis we can I identify  that there is a anomalies in temperature and weather description </a:t>
            </a:r>
            <a:r>
              <a:rPr lang="en-IN" sz="1400" dirty="0"/>
              <a:t> </a:t>
            </a:r>
          </a:p>
        </p:txBody>
      </p:sp>
      <p:graphicFrame>
        <p:nvGraphicFramePr>
          <p:cNvPr id="9" name="Table 8">
            <a:extLst>
              <a:ext uri="{FF2B5EF4-FFF2-40B4-BE49-F238E27FC236}">
                <a16:creationId xmlns:a16="http://schemas.microsoft.com/office/drawing/2014/main" id="{7F426BFC-00D1-3B45-B007-D9DD18143734}"/>
              </a:ext>
            </a:extLst>
          </p:cNvPr>
          <p:cNvGraphicFramePr>
            <a:graphicFrameLocks noGrp="1"/>
          </p:cNvGraphicFramePr>
          <p:nvPr>
            <p:extLst>
              <p:ext uri="{D42A27DB-BD31-4B8C-83A1-F6EECF244321}">
                <p14:modId xmlns:p14="http://schemas.microsoft.com/office/powerpoint/2010/main" val="1111600362"/>
              </p:ext>
            </p:extLst>
          </p:nvPr>
        </p:nvGraphicFramePr>
        <p:xfrm>
          <a:off x="7502013" y="1641986"/>
          <a:ext cx="4110704" cy="4584884"/>
        </p:xfrm>
        <a:graphic>
          <a:graphicData uri="http://schemas.openxmlformats.org/drawingml/2006/table">
            <a:tbl>
              <a:tblPr>
                <a:tableStyleId>{5C22544A-7EE6-4342-B048-85BDC9FD1C3A}</a:tableStyleId>
              </a:tblPr>
              <a:tblGrid>
                <a:gridCol w="1187315">
                  <a:extLst>
                    <a:ext uri="{9D8B030D-6E8A-4147-A177-3AD203B41FA5}">
                      <a16:colId xmlns:a16="http://schemas.microsoft.com/office/drawing/2014/main" val="2573830316"/>
                    </a:ext>
                  </a:extLst>
                </a:gridCol>
                <a:gridCol w="1027676">
                  <a:extLst>
                    <a:ext uri="{9D8B030D-6E8A-4147-A177-3AD203B41FA5}">
                      <a16:colId xmlns:a16="http://schemas.microsoft.com/office/drawing/2014/main" val="4011324297"/>
                    </a:ext>
                  </a:extLst>
                </a:gridCol>
                <a:gridCol w="638556">
                  <a:extLst>
                    <a:ext uri="{9D8B030D-6E8A-4147-A177-3AD203B41FA5}">
                      <a16:colId xmlns:a16="http://schemas.microsoft.com/office/drawing/2014/main" val="631882026"/>
                    </a:ext>
                  </a:extLst>
                </a:gridCol>
                <a:gridCol w="738330">
                  <a:extLst>
                    <a:ext uri="{9D8B030D-6E8A-4147-A177-3AD203B41FA5}">
                      <a16:colId xmlns:a16="http://schemas.microsoft.com/office/drawing/2014/main" val="4218651020"/>
                    </a:ext>
                  </a:extLst>
                </a:gridCol>
                <a:gridCol w="518827">
                  <a:extLst>
                    <a:ext uri="{9D8B030D-6E8A-4147-A177-3AD203B41FA5}">
                      <a16:colId xmlns:a16="http://schemas.microsoft.com/office/drawing/2014/main" val="4291994206"/>
                    </a:ext>
                  </a:extLst>
                </a:gridCol>
              </a:tblGrid>
              <a:tr h="261371">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628417"/>
                  </a:ext>
                </a:extLst>
              </a:tr>
              <a:tr h="729661">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Count of temperature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temperature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spring</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summer</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1165812"/>
                  </a:ext>
                </a:extLst>
              </a:tr>
              <a:tr h="261371">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13.60%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5957990"/>
                  </a:ext>
                </a:extLst>
              </a:tr>
              <a:tr h="261371">
                <a:tc>
                  <a:txBody>
                    <a:bodyPr/>
                    <a:lstStyle/>
                    <a:p>
                      <a:pPr algn="l" fontAlgn="b"/>
                      <a:r>
                        <a:rPr lang="en-IN" sz="1100" u="none" strike="noStrike">
                          <a:effectLst/>
                        </a:rPr>
                        <a:t>few clouds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8.40%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7327611"/>
                  </a:ext>
                </a:extLst>
              </a:tr>
              <a:tr h="261371">
                <a:tc>
                  <a:txBody>
                    <a:bodyPr/>
                    <a:lstStyle/>
                    <a:p>
                      <a:pPr algn="l" fontAlgn="b"/>
                      <a:r>
                        <a:rPr lang="en-IN" sz="1100" u="none" strike="noStrike">
                          <a:effectLst/>
                        </a:rPr>
                        <a:t>fog</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4093189"/>
                  </a:ext>
                </a:extLst>
              </a:tr>
              <a:tr h="261371">
                <a:tc>
                  <a:txBody>
                    <a:bodyPr/>
                    <a:lstStyle/>
                    <a:p>
                      <a:pPr algn="l" fontAlgn="b"/>
                      <a:r>
                        <a:rPr lang="en-IN" sz="1100" u="none" strike="noStrike">
                          <a:effectLst/>
                        </a:rPr>
                        <a:t>heavy intensity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0.99%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1846406"/>
                  </a:ext>
                </a:extLst>
              </a:tr>
              <a:tr h="490071">
                <a:tc>
                  <a:txBody>
                    <a:bodyPr/>
                    <a:lstStyle/>
                    <a:p>
                      <a:pPr algn="l" fontAlgn="b"/>
                      <a:r>
                        <a:rPr lang="en-IN" sz="1100" u="none" strike="noStrike">
                          <a:effectLst/>
                        </a:rPr>
                        <a:t>light intensity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253249"/>
                  </a:ext>
                </a:extLst>
              </a:tr>
              <a:tr h="261371">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10.26%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3261324"/>
                  </a:ext>
                </a:extLst>
              </a:tr>
              <a:tr h="261371">
                <a:tc>
                  <a:txBody>
                    <a:bodyPr/>
                    <a:lstStyle/>
                    <a:p>
                      <a:pPr algn="l" fontAlgn="b"/>
                      <a:r>
                        <a:rPr lang="en-IN" sz="1100" u="none" strike="noStrike">
                          <a:effectLst/>
                        </a:rPr>
                        <a:t>mist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0944856"/>
                  </a:ext>
                </a:extLst>
              </a:tr>
              <a:tr h="261371">
                <a:tc>
                  <a:txBody>
                    <a:bodyPr/>
                    <a:lstStyle/>
                    <a:p>
                      <a:pPr algn="l" fontAlgn="b"/>
                      <a:r>
                        <a:rPr lang="en-IN" sz="1100" u="none" strike="noStrike">
                          <a:effectLst/>
                        </a:rPr>
                        <a:t>moderate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5979389"/>
                  </a:ext>
                </a:extLst>
              </a:tr>
              <a:tr h="261371">
                <a:tc>
                  <a:txBody>
                    <a:bodyPr/>
                    <a:lstStyle/>
                    <a:p>
                      <a:pPr algn="l" fontAlgn="b"/>
                      <a:r>
                        <a:rPr lang="en-IN" sz="1100" u="none" strike="noStrike">
                          <a:effectLst/>
                        </a:rPr>
                        <a:t>overcast clouds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11.88%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281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0261377"/>
                  </a:ext>
                </a:extLst>
              </a:tr>
              <a:tr h="490071">
                <a:tc>
                  <a:txBody>
                    <a:bodyPr/>
                    <a:lstStyle/>
                    <a:p>
                      <a:pPr algn="l" fontAlgn="b"/>
                      <a:r>
                        <a:rPr lang="en-IN" sz="1100" u="none" strike="noStrike">
                          <a:effectLst/>
                        </a:rPr>
                        <a:t>proximity shower rain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2699623"/>
                  </a:ext>
                </a:extLst>
              </a:tr>
              <a:tr h="261371">
                <a:tc>
                  <a:txBody>
                    <a:bodyPr/>
                    <a:lstStyle/>
                    <a:p>
                      <a:pPr algn="l" fontAlgn="b"/>
                      <a:r>
                        <a:rPr lang="en-IN" sz="1100" u="none" strike="noStrike">
                          <a:effectLst/>
                        </a:rPr>
                        <a:t>scattered clouds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152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36772982"/>
                  </a:ext>
                </a:extLst>
              </a:tr>
              <a:tr h="261371">
                <a:tc>
                  <a:txBody>
                    <a:bodyPr/>
                    <a:lstStyle/>
                    <a:p>
                      <a:pPr algn="l" fontAlgn="b"/>
                      <a:r>
                        <a:rPr lang="en-IN" sz="1100" u="none" strike="noStrike">
                          <a:effectLst/>
                        </a:rPr>
                        <a:t>sky is clear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36.03%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1077</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492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3824132"/>
                  </a:ext>
                </a:extLst>
              </a:tr>
            </a:tbl>
          </a:graphicData>
        </a:graphic>
      </p:graphicFrame>
    </p:spTree>
    <p:extLst>
      <p:ext uri="{BB962C8B-B14F-4D97-AF65-F5344CB8AC3E}">
        <p14:creationId xmlns:p14="http://schemas.microsoft.com/office/powerpoint/2010/main" val="4238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12. Analyze the impact of temperature on energy consumption patterns in cities. Are there noticeable trends or correlations?</a:t>
            </a:r>
            <a:r>
              <a:rPr lang="en-US" sz="2600" dirty="0"/>
              <a:t> </a:t>
            </a:r>
            <a:endParaRPr lang="en-IN" sz="2600" dirty="0"/>
          </a:p>
        </p:txBody>
      </p:sp>
      <p:pic>
        <p:nvPicPr>
          <p:cNvPr id="3" name="Content Placeholder 2">
            <a:extLst>
              <a:ext uri="{FF2B5EF4-FFF2-40B4-BE49-F238E27FC236}">
                <a16:creationId xmlns:a16="http://schemas.microsoft.com/office/drawing/2014/main" id="{E90F226B-30B5-4807-1524-E189D05F16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372" y="1619249"/>
            <a:ext cx="5428571" cy="2441473"/>
          </a:xfrm>
          <a:prstGeom prst="rect">
            <a:avLst/>
          </a:prstGeom>
        </p:spPr>
      </p:pic>
      <p:sp>
        <p:nvSpPr>
          <p:cNvPr id="4" name="Rectangle: Rounded Corners 3">
            <a:extLst>
              <a:ext uri="{FF2B5EF4-FFF2-40B4-BE49-F238E27FC236}">
                <a16:creationId xmlns:a16="http://schemas.microsoft.com/office/drawing/2014/main" id="{B2D2CF90-A8A9-D505-3AF3-A2B547E27566}"/>
              </a:ext>
            </a:extLst>
          </p:cNvPr>
          <p:cNvSpPr/>
          <p:nvPr/>
        </p:nvSpPr>
        <p:spPr>
          <a:xfrm>
            <a:off x="67687" y="4390247"/>
            <a:ext cx="5615940" cy="102108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IN" sz="1400" dirty="0">
                <a:solidFill>
                  <a:schemeClr val="lt1"/>
                </a:solidFill>
                <a:effectLst/>
                <a:latin typeface="+mn-lt"/>
                <a:ea typeface="+mn-ea"/>
                <a:cs typeface="+mn-cs"/>
              </a:rPr>
              <a:t>Temperature above 308 kelvin(35○ Celsius) is consider as high temperature . As increase in temperature will directly effect use of electricity. In these area  </a:t>
            </a:r>
          </a:p>
        </p:txBody>
      </p:sp>
      <p:graphicFrame>
        <p:nvGraphicFramePr>
          <p:cNvPr id="5" name="Table 4">
            <a:extLst>
              <a:ext uri="{FF2B5EF4-FFF2-40B4-BE49-F238E27FC236}">
                <a16:creationId xmlns:a16="http://schemas.microsoft.com/office/drawing/2014/main" id="{AC6A3E8B-963D-3490-4F53-FED17BA39992}"/>
              </a:ext>
            </a:extLst>
          </p:cNvPr>
          <p:cNvGraphicFramePr>
            <a:graphicFrameLocks noGrp="1"/>
          </p:cNvGraphicFramePr>
          <p:nvPr>
            <p:extLst>
              <p:ext uri="{D42A27DB-BD31-4B8C-83A1-F6EECF244321}">
                <p14:modId xmlns:p14="http://schemas.microsoft.com/office/powerpoint/2010/main" val="3155890451"/>
              </p:ext>
            </p:extLst>
          </p:nvPr>
        </p:nvGraphicFramePr>
        <p:xfrm>
          <a:off x="7108724" y="1619249"/>
          <a:ext cx="4876798" cy="4457084"/>
        </p:xfrm>
        <a:graphic>
          <a:graphicData uri="http://schemas.openxmlformats.org/drawingml/2006/table">
            <a:tbl>
              <a:tblPr>
                <a:tableStyleId>{5C22544A-7EE6-4342-B048-85BDC9FD1C3A}</a:tableStyleId>
              </a:tblPr>
              <a:tblGrid>
                <a:gridCol w="641684">
                  <a:extLst>
                    <a:ext uri="{9D8B030D-6E8A-4147-A177-3AD203B41FA5}">
                      <a16:colId xmlns:a16="http://schemas.microsoft.com/office/drawing/2014/main" val="1751010022"/>
                    </a:ext>
                  </a:extLst>
                </a:gridCol>
                <a:gridCol w="513347">
                  <a:extLst>
                    <a:ext uri="{9D8B030D-6E8A-4147-A177-3AD203B41FA5}">
                      <a16:colId xmlns:a16="http://schemas.microsoft.com/office/drawing/2014/main" val="2371229856"/>
                    </a:ext>
                  </a:extLst>
                </a:gridCol>
                <a:gridCol w="513347">
                  <a:extLst>
                    <a:ext uri="{9D8B030D-6E8A-4147-A177-3AD203B41FA5}">
                      <a16:colId xmlns:a16="http://schemas.microsoft.com/office/drawing/2014/main" val="1349093569"/>
                    </a:ext>
                  </a:extLst>
                </a:gridCol>
                <a:gridCol w="641684">
                  <a:extLst>
                    <a:ext uri="{9D8B030D-6E8A-4147-A177-3AD203B41FA5}">
                      <a16:colId xmlns:a16="http://schemas.microsoft.com/office/drawing/2014/main" val="3195324124"/>
                    </a:ext>
                  </a:extLst>
                </a:gridCol>
                <a:gridCol w="641684">
                  <a:extLst>
                    <a:ext uri="{9D8B030D-6E8A-4147-A177-3AD203B41FA5}">
                      <a16:colId xmlns:a16="http://schemas.microsoft.com/office/drawing/2014/main" val="3437036462"/>
                    </a:ext>
                  </a:extLst>
                </a:gridCol>
                <a:gridCol w="641684">
                  <a:extLst>
                    <a:ext uri="{9D8B030D-6E8A-4147-A177-3AD203B41FA5}">
                      <a16:colId xmlns:a16="http://schemas.microsoft.com/office/drawing/2014/main" val="4229895492"/>
                    </a:ext>
                  </a:extLst>
                </a:gridCol>
                <a:gridCol w="641684">
                  <a:extLst>
                    <a:ext uri="{9D8B030D-6E8A-4147-A177-3AD203B41FA5}">
                      <a16:colId xmlns:a16="http://schemas.microsoft.com/office/drawing/2014/main" val="3647286455"/>
                    </a:ext>
                  </a:extLst>
                </a:gridCol>
                <a:gridCol w="641684">
                  <a:extLst>
                    <a:ext uri="{9D8B030D-6E8A-4147-A177-3AD203B41FA5}">
                      <a16:colId xmlns:a16="http://schemas.microsoft.com/office/drawing/2014/main" val="2718367880"/>
                    </a:ext>
                  </a:extLst>
                </a:gridCol>
              </a:tblGrid>
              <a:tr h="628684">
                <a:tc>
                  <a:txBody>
                    <a:bodyPr/>
                    <a:lstStyle/>
                    <a:p>
                      <a:pPr algn="l" fontAlgn="b"/>
                      <a:r>
                        <a:rPr lang="en-IN" sz="1100" u="none" strike="noStrike">
                          <a:effectLst/>
                        </a:rPr>
                        <a:t>Average of temperature</a:t>
                      </a:r>
                      <a:endParaRPr lang="en-IN" sz="11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IN" sz="1100" u="none" strike="noStrike" dirty="0">
                          <a:effectLst/>
                        </a:rPr>
                        <a:t>Column Labels</a:t>
                      </a:r>
                      <a:endParaRPr lang="en-IN" sz="11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a:txBody>
                    <a:bodyPr/>
                    <a:lstStyle/>
                    <a:p>
                      <a:pPr algn="l" fontAlgn="b"/>
                      <a:r>
                        <a:rPr lang="en-IN" sz="1100" u="none" strike="noStrike" dirty="0">
                          <a:effectLst/>
                        </a:rPr>
                        <a:t> </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37290593"/>
                  </a:ext>
                </a:extLst>
              </a:tr>
              <a:tr h="422250">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broken clouds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few clouds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haze</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light rain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overcast clouds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scattered clouds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sky is clear</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7754045"/>
                  </a:ext>
                </a:extLst>
              </a:tr>
              <a:tr h="422250">
                <a:tc>
                  <a:txBody>
                    <a:bodyPr/>
                    <a:lstStyle/>
                    <a:p>
                      <a:pPr algn="l" fontAlgn="b"/>
                      <a:r>
                        <a:rPr lang="en-IN" sz="1100" u="none" strike="noStrike">
                          <a:effectLst/>
                        </a:rPr>
                        <a:t>Portland</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301.8917</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303.3086</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301.0075</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301.282</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302.6121</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302.3554</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60808702"/>
                  </a:ext>
                </a:extLst>
              </a:tr>
              <a:tr h="422250">
                <a:tc>
                  <a:txBody>
                    <a:bodyPr/>
                    <a:lstStyle/>
                    <a:p>
                      <a:pPr algn="l" fontAlgn="b"/>
                      <a:r>
                        <a:rPr lang="en-IN" sz="1100" u="none" strike="noStrike">
                          <a:effectLst/>
                        </a:rPr>
                        <a:t>May</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301.3483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300.38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300.9675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301.4993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6318143"/>
                  </a:ext>
                </a:extLst>
              </a:tr>
              <a:tr h="422250">
                <a:tc>
                  <a:txBody>
                    <a:bodyPr/>
                    <a:lstStyle/>
                    <a:p>
                      <a:pPr algn="l" fontAlgn="b"/>
                      <a:r>
                        <a:rPr lang="en-IN" sz="1100" u="none" strike="noStrike">
                          <a:effectLst/>
                        </a:rPr>
                        <a:t>Jun</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302.98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303.5769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300.65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300.77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302.4426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302.322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5604813"/>
                  </a:ext>
                </a:extLst>
              </a:tr>
              <a:tr h="422250">
                <a:tc>
                  <a:txBody>
                    <a:bodyPr/>
                    <a:lstStyle/>
                    <a:p>
                      <a:pPr algn="l" fontAlgn="b"/>
                      <a:r>
                        <a:rPr lang="en-IN" sz="1100" u="none" strike="noStrike">
                          <a:effectLst/>
                        </a:rPr>
                        <a:t>Jul</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301.1692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303.6075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301.7125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302.3825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302.9084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302.6068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117390"/>
                  </a:ext>
                </a:extLst>
              </a:tr>
              <a:tr h="422250">
                <a:tc>
                  <a:txBody>
                    <a:bodyPr/>
                    <a:lstStyle/>
                    <a:p>
                      <a:pPr algn="l" fontAlgn="b"/>
                      <a:r>
                        <a:rPr lang="en-IN" sz="1100" u="none" strike="noStrike">
                          <a:effectLst/>
                        </a:rPr>
                        <a:t>Aug</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302.8296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302.8394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300.22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302.4586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302.2576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51345007"/>
                  </a:ext>
                </a:extLst>
              </a:tr>
              <a:tr h="422250">
                <a:tc>
                  <a:txBody>
                    <a:bodyPr/>
                    <a:lstStyle/>
                    <a:p>
                      <a:pPr algn="l" fontAlgn="b"/>
                      <a:r>
                        <a:rPr lang="en-IN" sz="1100" u="none" strike="noStrike">
                          <a:effectLst/>
                        </a:rPr>
                        <a:t>Sep</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300.8626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301.6472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302.0222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96025802"/>
                  </a:ext>
                </a:extLst>
              </a:tr>
              <a:tr h="225200">
                <a:tc>
                  <a:txBody>
                    <a:bodyPr/>
                    <a:lstStyle/>
                    <a:p>
                      <a:pPr algn="l" fontAlgn="b"/>
                      <a:r>
                        <a:rPr lang="en-IN" sz="1100" u="none" strike="noStrike">
                          <a:effectLst/>
                        </a:rPr>
                        <a:t>Oct</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300.46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0031327"/>
                  </a:ext>
                </a:extLst>
              </a:tr>
              <a:tr h="422250">
                <a:tc>
                  <a:txBody>
                    <a:bodyPr/>
                    <a:lstStyle/>
                    <a:p>
                      <a:pPr algn="l" fontAlgn="b"/>
                      <a:r>
                        <a:rPr lang="en-IN" sz="1100" u="none" strike="noStrike">
                          <a:effectLst/>
                        </a:rPr>
                        <a:t>Vancouver</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300.8212</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300.8263</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300.8064</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301.31</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301.1033</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301.4438</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301.4492</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3324201"/>
                  </a:ext>
                </a:extLst>
              </a:tr>
              <a:tr h="225200">
                <a:tc>
                  <a:txBody>
                    <a:bodyPr/>
                    <a:lstStyle/>
                    <a:p>
                      <a:pPr algn="l" fontAlgn="b"/>
                      <a:r>
                        <a:rPr lang="en-IN" sz="1100" u="none" strike="noStrike">
                          <a:effectLst/>
                        </a:rPr>
                        <a:t>Jun</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301.475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301.31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300.78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301.2085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23884813"/>
                  </a:ext>
                </a:extLst>
              </a:tr>
            </a:tbl>
          </a:graphicData>
        </a:graphic>
      </p:graphicFrame>
    </p:spTree>
    <p:extLst>
      <p:ext uri="{BB962C8B-B14F-4D97-AF65-F5344CB8AC3E}">
        <p14:creationId xmlns:p14="http://schemas.microsoft.com/office/powerpoint/2010/main" val="1642309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13. How do specific wind patterns impact air quality and pollution dispersion in urban areas? Analyze wind direction data for insights.</a:t>
            </a:r>
            <a:r>
              <a:rPr lang="en-US" sz="2600" dirty="0"/>
              <a:t> </a:t>
            </a:r>
            <a:endParaRPr lang="en-IN" sz="2600" dirty="0"/>
          </a:p>
        </p:txBody>
      </p:sp>
      <p:pic>
        <p:nvPicPr>
          <p:cNvPr id="3" name="Content Placeholder 2">
            <a:extLst>
              <a:ext uri="{FF2B5EF4-FFF2-40B4-BE49-F238E27FC236}">
                <a16:creationId xmlns:a16="http://schemas.microsoft.com/office/drawing/2014/main" id="{A78186E7-AB49-7C52-1A68-CB66B756DC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787" y="1533092"/>
            <a:ext cx="5238095" cy="2360482"/>
          </a:xfrm>
          <a:prstGeom prst="rect">
            <a:avLst/>
          </a:prstGeom>
        </p:spPr>
      </p:pic>
      <p:sp>
        <p:nvSpPr>
          <p:cNvPr id="6" name="Rectangle: Rounded Corners 5">
            <a:extLst>
              <a:ext uri="{FF2B5EF4-FFF2-40B4-BE49-F238E27FC236}">
                <a16:creationId xmlns:a16="http://schemas.microsoft.com/office/drawing/2014/main" id="{7C1E5F6F-6562-D83A-4593-E5ABA8ED465C}"/>
              </a:ext>
            </a:extLst>
          </p:cNvPr>
          <p:cNvSpPr/>
          <p:nvPr/>
        </p:nvSpPr>
        <p:spPr>
          <a:xfrm>
            <a:off x="278787" y="4258107"/>
            <a:ext cx="5730240" cy="151342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800" b="0" i="0" u="none" strike="noStrike" dirty="0">
                <a:solidFill>
                  <a:schemeClr val="lt1"/>
                </a:solidFill>
                <a:effectLst/>
                <a:latin typeface="+mn-lt"/>
                <a:ea typeface="+mn-ea"/>
                <a:cs typeface="+mn-cs"/>
              </a:rPr>
              <a:t>Higher wind speeds can effectively disperse pollutants,  The direction of the wind determines the flow pattern and distribution of pollutants within a given area</a:t>
            </a:r>
            <a:r>
              <a:rPr lang="en-IN" sz="1800" dirty="0"/>
              <a:t> </a:t>
            </a:r>
          </a:p>
        </p:txBody>
      </p:sp>
      <p:graphicFrame>
        <p:nvGraphicFramePr>
          <p:cNvPr id="8" name="Chart 7">
            <a:extLst>
              <a:ext uri="{FF2B5EF4-FFF2-40B4-BE49-F238E27FC236}">
                <a16:creationId xmlns:a16="http://schemas.microsoft.com/office/drawing/2014/main" id="{B6BC8F81-BF8D-4270-AD60-6DE09B9C97BF}"/>
              </a:ext>
            </a:extLst>
          </p:cNvPr>
          <p:cNvGraphicFramePr>
            <a:graphicFrameLocks/>
          </p:cNvGraphicFramePr>
          <p:nvPr>
            <p:extLst>
              <p:ext uri="{D42A27DB-BD31-4B8C-83A1-F6EECF244321}">
                <p14:modId xmlns:p14="http://schemas.microsoft.com/office/powerpoint/2010/main" val="3180463581"/>
              </p:ext>
            </p:extLst>
          </p:nvPr>
        </p:nvGraphicFramePr>
        <p:xfrm>
          <a:off x="6675118" y="1866728"/>
          <a:ext cx="4985939" cy="43472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213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276861"/>
          </a:xfrm>
        </p:spPr>
        <p:txBody>
          <a:bodyPr>
            <a:normAutofit/>
          </a:bodyPr>
          <a:lstStyle/>
          <a:p>
            <a:r>
              <a:rPr lang="en-US" sz="2600" b="0" i="0" u="none" strike="noStrike" dirty="0">
                <a:solidFill>
                  <a:srgbClr val="24292E"/>
                </a:solidFill>
                <a:effectLst/>
                <a:latin typeface="Plus Jakarta Sans"/>
              </a:rPr>
              <a:t>14. Identify cities prone to strong winds and the potential consequences, such as increased risk of natural disasters or challenges for transportation.</a:t>
            </a:r>
            <a:r>
              <a:rPr lang="en-US" sz="2600" dirty="0"/>
              <a:t> </a:t>
            </a:r>
            <a:endParaRPr lang="en-IN" sz="2600" dirty="0"/>
          </a:p>
        </p:txBody>
      </p:sp>
      <p:pic>
        <p:nvPicPr>
          <p:cNvPr id="3" name="Content Placeholder 2">
            <a:extLst>
              <a:ext uri="{FF2B5EF4-FFF2-40B4-BE49-F238E27FC236}">
                <a16:creationId xmlns:a16="http://schemas.microsoft.com/office/drawing/2014/main" id="{08E737EB-3C2C-A68D-F75F-04FD62852C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2821" y="1641985"/>
            <a:ext cx="5979656" cy="2743201"/>
          </a:xfrm>
          <a:prstGeom prst="rect">
            <a:avLst/>
          </a:prstGeom>
        </p:spPr>
      </p:pic>
      <p:sp>
        <p:nvSpPr>
          <p:cNvPr id="4" name="Rectangle: Rounded Corners 3">
            <a:extLst>
              <a:ext uri="{FF2B5EF4-FFF2-40B4-BE49-F238E27FC236}">
                <a16:creationId xmlns:a16="http://schemas.microsoft.com/office/drawing/2014/main" id="{73ED4F78-4083-1F7B-7B6F-D362C8691B51}"/>
              </a:ext>
            </a:extLst>
          </p:cNvPr>
          <p:cNvSpPr/>
          <p:nvPr/>
        </p:nvSpPr>
        <p:spPr>
          <a:xfrm>
            <a:off x="1346650" y="5049891"/>
            <a:ext cx="4366260" cy="105156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600" b="0" i="0" u="none" strike="noStrike" dirty="0">
                <a:solidFill>
                  <a:schemeClr val="lt1"/>
                </a:solidFill>
                <a:effectLst/>
                <a:latin typeface="+mn-lt"/>
                <a:ea typeface="+mn-ea"/>
                <a:cs typeface="+mn-cs"/>
              </a:rPr>
              <a:t>Higher wind speeds generally leads</a:t>
            </a:r>
            <a:r>
              <a:rPr lang="en-IN" sz="1600" b="0" i="0" u="none" strike="noStrike" baseline="0" dirty="0">
                <a:solidFill>
                  <a:schemeClr val="lt1"/>
                </a:solidFill>
                <a:effectLst/>
                <a:latin typeface="+mn-lt"/>
                <a:ea typeface="+mn-ea"/>
                <a:cs typeface="+mn-cs"/>
              </a:rPr>
              <a:t> to </a:t>
            </a:r>
            <a:r>
              <a:rPr lang="en-IN" sz="1600" b="0" i="0" u="none" strike="noStrike" baseline="0" dirty="0" err="1">
                <a:solidFill>
                  <a:schemeClr val="lt1"/>
                </a:solidFill>
                <a:effectLst/>
                <a:latin typeface="+mn-lt"/>
                <a:ea typeface="+mn-ea"/>
                <a:cs typeface="+mn-cs"/>
              </a:rPr>
              <a:t>stome</a:t>
            </a:r>
            <a:r>
              <a:rPr lang="en-IN" sz="1600" b="0" i="0" u="none" strike="noStrike" baseline="0" dirty="0">
                <a:solidFill>
                  <a:schemeClr val="lt1"/>
                </a:solidFill>
                <a:effectLst/>
                <a:latin typeface="+mn-lt"/>
                <a:ea typeface="+mn-ea"/>
                <a:cs typeface="+mn-cs"/>
              </a:rPr>
              <a:t> and a natural digesters . And wind speed more than 8 can create challenges for transportation.  </a:t>
            </a:r>
            <a:endParaRPr lang="en-IN" sz="1600" dirty="0"/>
          </a:p>
        </p:txBody>
      </p:sp>
      <p:graphicFrame>
        <p:nvGraphicFramePr>
          <p:cNvPr id="5" name="Table 4">
            <a:extLst>
              <a:ext uri="{FF2B5EF4-FFF2-40B4-BE49-F238E27FC236}">
                <a16:creationId xmlns:a16="http://schemas.microsoft.com/office/drawing/2014/main" id="{478133EC-2628-4E6B-514C-EF7EE7A6C7FF}"/>
              </a:ext>
            </a:extLst>
          </p:cNvPr>
          <p:cNvGraphicFramePr>
            <a:graphicFrameLocks noGrp="1"/>
          </p:cNvGraphicFramePr>
          <p:nvPr>
            <p:extLst>
              <p:ext uri="{D42A27DB-BD31-4B8C-83A1-F6EECF244321}">
                <p14:modId xmlns:p14="http://schemas.microsoft.com/office/powerpoint/2010/main" val="2974536543"/>
              </p:ext>
            </p:extLst>
          </p:nvPr>
        </p:nvGraphicFramePr>
        <p:xfrm>
          <a:off x="6811707" y="1973579"/>
          <a:ext cx="4787900" cy="2254293"/>
        </p:xfrm>
        <a:graphic>
          <a:graphicData uri="http://schemas.openxmlformats.org/drawingml/2006/table">
            <a:tbl>
              <a:tblPr>
                <a:tableStyleId>{5C22544A-7EE6-4342-B048-85BDC9FD1C3A}</a:tableStyleId>
              </a:tblPr>
              <a:tblGrid>
                <a:gridCol w="850900">
                  <a:extLst>
                    <a:ext uri="{9D8B030D-6E8A-4147-A177-3AD203B41FA5}">
                      <a16:colId xmlns:a16="http://schemas.microsoft.com/office/drawing/2014/main" val="854853240"/>
                    </a:ext>
                  </a:extLst>
                </a:gridCol>
                <a:gridCol w="1308100">
                  <a:extLst>
                    <a:ext uri="{9D8B030D-6E8A-4147-A177-3AD203B41FA5}">
                      <a16:colId xmlns:a16="http://schemas.microsoft.com/office/drawing/2014/main" val="896020380"/>
                    </a:ext>
                  </a:extLst>
                </a:gridCol>
                <a:gridCol w="1384300">
                  <a:extLst>
                    <a:ext uri="{9D8B030D-6E8A-4147-A177-3AD203B41FA5}">
                      <a16:colId xmlns:a16="http://schemas.microsoft.com/office/drawing/2014/main" val="1554734730"/>
                    </a:ext>
                  </a:extLst>
                </a:gridCol>
                <a:gridCol w="1244600">
                  <a:extLst>
                    <a:ext uri="{9D8B030D-6E8A-4147-A177-3AD203B41FA5}">
                      <a16:colId xmlns:a16="http://schemas.microsoft.com/office/drawing/2014/main" val="821971582"/>
                    </a:ext>
                  </a:extLst>
                </a:gridCol>
              </a:tblGrid>
              <a:tr h="283262">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Count of wind_speed</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wind_direction</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Sum of temperature</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8285488"/>
                  </a:ext>
                </a:extLst>
              </a:tr>
              <a:tr h="283262">
                <a:tc>
                  <a:txBody>
                    <a:bodyPr/>
                    <a:lstStyle/>
                    <a:p>
                      <a:pPr algn="l" fontAlgn="b"/>
                      <a:r>
                        <a:rPr lang="en-IN" sz="1100" u="none" strike="noStrike">
                          <a:effectLst/>
                        </a:rPr>
                        <a:t>Portland</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334</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64439</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97397.3</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0392127"/>
                  </a:ext>
                </a:extLst>
              </a:tr>
              <a:tr h="271459">
                <a:tc>
                  <a:txBody>
                    <a:bodyPr/>
                    <a:lstStyle/>
                    <a:p>
                      <a:pPr algn="l" fontAlgn="b"/>
                      <a:r>
                        <a:rPr lang="en-IN" sz="1100" u="none" strike="noStrike">
                          <a:effectLst/>
                        </a:rPr>
                        <a:t>haze</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dirty="0">
                          <a:effectLst/>
                        </a:rPr>
                        <a:t>334</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64439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97397.3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3410167"/>
                  </a:ext>
                </a:extLst>
              </a:tr>
              <a:tr h="283262">
                <a:tc>
                  <a:txBody>
                    <a:bodyPr/>
                    <a:lstStyle/>
                    <a:p>
                      <a:pPr algn="l" fontAlgn="b"/>
                      <a:r>
                        <a:rPr lang="en-IN" sz="1100" u="none" strike="noStrike">
                          <a:effectLst/>
                        </a:rPr>
                        <a:t>San Francisco</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271</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41510</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77340.25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5565990"/>
                  </a:ext>
                </a:extLst>
              </a:tr>
              <a:tr h="283262">
                <a:tc>
                  <a:txBody>
                    <a:bodyPr/>
                    <a:lstStyle/>
                    <a:p>
                      <a:pPr algn="l" fontAlgn="b"/>
                      <a:r>
                        <a:rPr lang="en-IN" sz="1100" u="none" strike="noStrike">
                          <a:effectLst/>
                        </a:rPr>
                        <a:t>haze</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271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41510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77340.25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6972877"/>
                  </a:ext>
                </a:extLst>
              </a:tr>
              <a:tr h="283262">
                <a:tc>
                  <a:txBody>
                    <a:bodyPr/>
                    <a:lstStyle/>
                    <a:p>
                      <a:pPr algn="l" fontAlgn="b"/>
                      <a:r>
                        <a:rPr lang="en-IN" sz="1100" u="none" strike="noStrike">
                          <a:effectLst/>
                        </a:rPr>
                        <a:t>Vancouver</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395</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78593</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115429.15</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9004564"/>
                  </a:ext>
                </a:extLst>
              </a:tr>
              <a:tr h="283262">
                <a:tc>
                  <a:txBody>
                    <a:bodyPr/>
                    <a:lstStyle/>
                    <a:p>
                      <a:pPr algn="l" fontAlgn="b"/>
                      <a:r>
                        <a:rPr lang="en-IN" sz="1100" u="none" strike="noStrike">
                          <a:effectLst/>
                        </a:rPr>
                        <a:t>haze</a:t>
                      </a:r>
                      <a:endParaRPr lang="en-IN" sz="1100" b="0" i="0" u="none" strike="noStrike">
                        <a:solidFill>
                          <a:srgbClr val="000000"/>
                        </a:solidFill>
                        <a:effectLst/>
                        <a:latin typeface="Calibri" panose="020F0502020204030204" pitchFamily="34" charset="0"/>
                      </a:endParaRPr>
                    </a:p>
                  </a:txBody>
                  <a:tcPr marR="7620" marT="7620" marB="0" anchor="b"/>
                </a:tc>
                <a:tc>
                  <a:txBody>
                    <a:bodyPr/>
                    <a:lstStyle/>
                    <a:p>
                      <a:pPr algn="r" fontAlgn="b"/>
                      <a:r>
                        <a:rPr lang="en-IN" sz="1100" u="none" strike="noStrike">
                          <a:effectLst/>
                        </a:rPr>
                        <a:t>395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78593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115429.15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1663940"/>
                  </a:ext>
                </a:extLst>
              </a:tr>
              <a:tr h="283262">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6159106"/>
                  </a:ext>
                </a:extLst>
              </a:tr>
            </a:tbl>
          </a:graphicData>
        </a:graphic>
      </p:graphicFrame>
    </p:spTree>
    <p:extLst>
      <p:ext uri="{BB962C8B-B14F-4D97-AF65-F5344CB8AC3E}">
        <p14:creationId xmlns:p14="http://schemas.microsoft.com/office/powerpoint/2010/main" val="55118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p:txBody>
          <a:bodyPr>
            <a:normAutofit/>
          </a:bodyPr>
          <a:lstStyle/>
          <a:p>
            <a:r>
              <a:rPr lang="en-US" sz="2600" b="0" i="0" u="none" strike="noStrike" dirty="0">
                <a:solidFill>
                  <a:srgbClr val="24292E"/>
                </a:solidFill>
                <a:effectLst/>
                <a:latin typeface="Plus Jakarta Sans"/>
              </a:rPr>
              <a:t>15. Explore whether wind speed and direction influence the frequency and severity of weather-related events (e.g., hurricanes, storms) in coastal cities.</a:t>
            </a:r>
            <a:r>
              <a:rPr lang="en-US" sz="2600" dirty="0"/>
              <a:t> </a:t>
            </a:r>
            <a:endParaRPr lang="en-IN" sz="2600" dirty="0"/>
          </a:p>
        </p:txBody>
      </p:sp>
      <p:pic>
        <p:nvPicPr>
          <p:cNvPr id="3" name="Content Placeholder 2">
            <a:extLst>
              <a:ext uri="{FF2B5EF4-FFF2-40B4-BE49-F238E27FC236}">
                <a16:creationId xmlns:a16="http://schemas.microsoft.com/office/drawing/2014/main" id="{2304675D-ABA0-7DC7-DA04-92AC5E06997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89806" y="1497013"/>
            <a:ext cx="6828749" cy="3154362"/>
          </a:xfrm>
          <a:prstGeom prst="rect">
            <a:avLst/>
          </a:prstGeom>
        </p:spPr>
      </p:pic>
      <p:sp>
        <p:nvSpPr>
          <p:cNvPr id="4" name="Rectangle: Rounded Corners 3">
            <a:extLst>
              <a:ext uri="{FF2B5EF4-FFF2-40B4-BE49-F238E27FC236}">
                <a16:creationId xmlns:a16="http://schemas.microsoft.com/office/drawing/2014/main" id="{D1F60ABB-140B-3358-E518-1268C6AA5ADD}"/>
              </a:ext>
            </a:extLst>
          </p:cNvPr>
          <p:cNvSpPr/>
          <p:nvPr/>
        </p:nvSpPr>
        <p:spPr>
          <a:xfrm>
            <a:off x="289806" y="4831009"/>
            <a:ext cx="6248646" cy="105918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600" b="0" i="0" u="none" strike="noStrike" dirty="0">
                <a:solidFill>
                  <a:schemeClr val="lt1"/>
                </a:solidFill>
                <a:effectLst/>
                <a:latin typeface="+mn-lt"/>
                <a:ea typeface="+mn-ea"/>
                <a:cs typeface="+mn-cs"/>
              </a:rPr>
              <a:t>As the analysis shows the coastal </a:t>
            </a:r>
            <a:r>
              <a:rPr lang="en-IN" sz="1600" b="0" i="0" u="none" strike="noStrike" dirty="0" err="1">
                <a:solidFill>
                  <a:schemeClr val="lt1"/>
                </a:solidFill>
                <a:effectLst/>
                <a:latin typeface="+mn-lt"/>
                <a:ea typeface="+mn-ea"/>
                <a:cs typeface="+mn-cs"/>
              </a:rPr>
              <a:t>ares</a:t>
            </a:r>
            <a:r>
              <a:rPr lang="en-IN" sz="1600" b="0" i="0" u="none" strike="noStrike" dirty="0">
                <a:solidFill>
                  <a:schemeClr val="lt1"/>
                </a:solidFill>
                <a:effectLst/>
                <a:latin typeface="+mn-lt"/>
                <a:ea typeface="+mn-ea"/>
                <a:cs typeface="+mn-cs"/>
              </a:rPr>
              <a:t> are </a:t>
            </a:r>
            <a:r>
              <a:rPr lang="en-IN" sz="1600" b="0" i="0" u="none" strike="noStrike" dirty="0" err="1">
                <a:solidFill>
                  <a:schemeClr val="lt1"/>
                </a:solidFill>
                <a:effectLst/>
                <a:latin typeface="+mn-lt"/>
                <a:ea typeface="+mn-ea"/>
                <a:cs typeface="+mn-cs"/>
              </a:rPr>
              <a:t>majorle</a:t>
            </a:r>
            <a:r>
              <a:rPr lang="en-IN" sz="1600" b="0" i="0" u="none" strike="noStrike" dirty="0">
                <a:solidFill>
                  <a:schemeClr val="lt1"/>
                </a:solidFill>
                <a:effectLst/>
                <a:latin typeface="+mn-lt"/>
                <a:ea typeface="+mn-ea"/>
                <a:cs typeface="+mn-cs"/>
              </a:rPr>
              <a:t> effected in the month of </a:t>
            </a:r>
            <a:r>
              <a:rPr lang="en-IN" sz="1600" b="0" i="0" u="none" strike="noStrike" dirty="0" err="1">
                <a:solidFill>
                  <a:schemeClr val="lt1"/>
                </a:solidFill>
                <a:effectLst/>
                <a:latin typeface="+mn-lt"/>
                <a:ea typeface="+mn-ea"/>
                <a:cs typeface="+mn-cs"/>
              </a:rPr>
              <a:t>july</a:t>
            </a:r>
            <a:r>
              <a:rPr lang="en-IN" sz="1600" b="0" i="0" u="none" strike="noStrike" dirty="0">
                <a:solidFill>
                  <a:schemeClr val="lt1"/>
                </a:solidFill>
                <a:effectLst/>
                <a:latin typeface="+mn-lt"/>
                <a:ea typeface="+mn-ea"/>
                <a:cs typeface="+mn-cs"/>
              </a:rPr>
              <a:t> . This can helps improve disaster management and preparedness for hurricanes and storms </a:t>
            </a:r>
            <a:r>
              <a:rPr lang="en-IN" sz="1600" dirty="0"/>
              <a:t> </a:t>
            </a:r>
          </a:p>
        </p:txBody>
      </p:sp>
      <mc:AlternateContent xmlns:mc="http://schemas.openxmlformats.org/markup-compatibility/2006" xmlns:cx2="http://schemas.microsoft.com/office/drawing/2015/10/21/chartex">
        <mc:Choice Requires="cx2">
          <p:graphicFrame>
            <p:nvGraphicFramePr>
              <p:cNvPr id="5" name="Chart 4">
                <a:extLst>
                  <a:ext uri="{FF2B5EF4-FFF2-40B4-BE49-F238E27FC236}">
                    <a16:creationId xmlns:a16="http://schemas.microsoft.com/office/drawing/2014/main" id="{11A1D4FA-142C-63B0-7789-F1D3E11561B9}"/>
                  </a:ext>
                </a:extLst>
              </p:cNvPr>
              <p:cNvGraphicFramePr/>
              <p:nvPr>
                <p:extLst>
                  <p:ext uri="{D42A27DB-BD31-4B8C-83A1-F6EECF244321}">
                    <p14:modId xmlns:p14="http://schemas.microsoft.com/office/powerpoint/2010/main" val="3832057562"/>
                  </p:ext>
                </p:extLst>
              </p:nvPr>
            </p:nvGraphicFramePr>
            <p:xfrm>
              <a:off x="8190271" y="1641986"/>
              <a:ext cx="3441289" cy="494949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11A1D4FA-142C-63B0-7789-F1D3E11561B9}"/>
                  </a:ext>
                </a:extLst>
              </p:cNvPr>
              <p:cNvPicPr>
                <a:picLocks noGrp="1" noRot="1" noChangeAspect="1" noMove="1" noResize="1" noEditPoints="1" noAdjustHandles="1" noChangeArrowheads="1" noChangeShapeType="1"/>
              </p:cNvPicPr>
              <p:nvPr/>
            </p:nvPicPr>
            <p:blipFill>
              <a:blip r:embed="rId5"/>
              <a:stretch>
                <a:fillRect/>
              </a:stretch>
            </p:blipFill>
            <p:spPr>
              <a:xfrm>
                <a:off x="8190271" y="1641986"/>
                <a:ext cx="3441289" cy="4949498"/>
              </a:xfrm>
              <a:prstGeom prst="rect">
                <a:avLst/>
              </a:prstGeom>
            </p:spPr>
          </p:pic>
        </mc:Fallback>
      </mc:AlternateContent>
    </p:spTree>
    <p:extLst>
      <p:ext uri="{BB962C8B-B14F-4D97-AF65-F5344CB8AC3E}">
        <p14:creationId xmlns:p14="http://schemas.microsoft.com/office/powerpoint/2010/main" val="2546676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67CC-94E8-5055-5BB1-1A5E16B9D173}"/>
              </a:ext>
            </a:extLst>
          </p:cNvPr>
          <p:cNvSpPr>
            <a:spLocks noGrp="1"/>
          </p:cNvSpPr>
          <p:nvPr>
            <p:ph type="title"/>
          </p:nvPr>
        </p:nvSpPr>
        <p:spPr>
          <a:xfrm>
            <a:off x="838200" y="786581"/>
            <a:ext cx="10515600" cy="4385187"/>
          </a:xfrm>
        </p:spPr>
        <p:txBody>
          <a:bodyPr>
            <a:normAutofit fontScale="90000"/>
          </a:bodyPr>
          <a:lstStyle/>
          <a:p>
            <a:pPr algn="ctr"/>
            <a:r>
              <a:rPr lang="en-IN" sz="16600" dirty="0">
                <a:solidFill>
                  <a:srgbClr val="C00000"/>
                </a:solidFill>
              </a:rPr>
              <a:t>Thank You </a:t>
            </a:r>
            <a:br>
              <a:rPr lang="en-IN" sz="16600" dirty="0"/>
            </a:br>
            <a:endParaRPr lang="en-IN" sz="16600" dirty="0"/>
          </a:p>
        </p:txBody>
      </p:sp>
    </p:spTree>
    <p:extLst>
      <p:ext uri="{BB962C8B-B14F-4D97-AF65-F5344CB8AC3E}">
        <p14:creationId xmlns:p14="http://schemas.microsoft.com/office/powerpoint/2010/main" val="47538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556-3729-4126-A00B-6BDA178DB88D}"/>
              </a:ext>
            </a:extLst>
          </p:cNvPr>
          <p:cNvSpPr>
            <a:spLocks noGrp="1"/>
          </p:cNvSpPr>
          <p:nvPr>
            <p:ph type="title"/>
          </p:nvPr>
        </p:nvSpPr>
        <p:spPr>
          <a:xfrm>
            <a:off x="838200" y="365125"/>
            <a:ext cx="10515600" cy="922901"/>
          </a:xfrm>
        </p:spPr>
        <p:txBody>
          <a:bodyPr/>
          <a:lstStyle/>
          <a:p>
            <a:pPr algn="ctr"/>
            <a:r>
              <a:rPr lang="en-IN" dirty="0"/>
              <a:t>ER  </a:t>
            </a:r>
            <a:r>
              <a:rPr lang="en-IN" dirty="0" err="1"/>
              <a:t>Digram</a:t>
            </a:r>
            <a:r>
              <a:rPr lang="en-IN" dirty="0"/>
              <a:t> </a:t>
            </a:r>
          </a:p>
        </p:txBody>
      </p:sp>
      <p:pic>
        <p:nvPicPr>
          <p:cNvPr id="9" name="Content Placeholder 8">
            <a:extLst>
              <a:ext uri="{FF2B5EF4-FFF2-40B4-BE49-F238E27FC236}">
                <a16:creationId xmlns:a16="http://schemas.microsoft.com/office/drawing/2014/main" id="{ED3E6EFF-D3BE-6F96-4C80-3D5BC0BA17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191" t="19263" r="24596" b="22309"/>
          <a:stretch/>
        </p:blipFill>
        <p:spPr>
          <a:xfrm>
            <a:off x="309716" y="1288026"/>
            <a:ext cx="11572568" cy="5397909"/>
          </a:xfrm>
        </p:spPr>
      </p:pic>
    </p:spTree>
    <p:extLst>
      <p:ext uri="{BB962C8B-B14F-4D97-AF65-F5344CB8AC3E}">
        <p14:creationId xmlns:p14="http://schemas.microsoft.com/office/powerpoint/2010/main" val="193032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02EC0-4C98-6CF4-5576-27331380F166}"/>
              </a:ext>
            </a:extLst>
          </p:cNvPr>
          <p:cNvSpPr>
            <a:spLocks noGrp="1"/>
          </p:cNvSpPr>
          <p:nvPr>
            <p:ph idx="1"/>
          </p:nvPr>
        </p:nvSpPr>
        <p:spPr>
          <a:xfrm>
            <a:off x="481781" y="1582993"/>
            <a:ext cx="10872019" cy="2723536"/>
          </a:xfrm>
        </p:spPr>
        <p:txBody>
          <a:bodyPr>
            <a:normAutofit fontScale="92500" lnSpcReduction="20000"/>
          </a:bodyPr>
          <a:lstStyle/>
          <a:p>
            <a:pPr marL="0" indent="0" algn="ctr">
              <a:buNone/>
            </a:pPr>
            <a:r>
              <a:rPr lang="en-IN" sz="12700" dirty="0"/>
              <a:t>Power BI questions </a:t>
            </a:r>
          </a:p>
        </p:txBody>
      </p:sp>
    </p:spTree>
    <p:extLst>
      <p:ext uri="{BB962C8B-B14F-4D97-AF65-F5344CB8AC3E}">
        <p14:creationId xmlns:p14="http://schemas.microsoft.com/office/powerpoint/2010/main" val="206746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556-3729-4126-A00B-6BDA178DB88D}"/>
              </a:ext>
            </a:extLst>
          </p:cNvPr>
          <p:cNvSpPr>
            <a:spLocks noGrp="1"/>
          </p:cNvSpPr>
          <p:nvPr>
            <p:ph type="title"/>
          </p:nvPr>
        </p:nvSpPr>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Q1:- Can you create a geographical map in Power BI showing the distribution of cities in the dataset based on their latitude and longitude?</a:t>
            </a:r>
            <a:br>
              <a:rPr lang="en-IN" sz="44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5" name="Content Placeholder 4">
            <a:extLst>
              <a:ext uri="{FF2B5EF4-FFF2-40B4-BE49-F238E27FC236}">
                <a16:creationId xmlns:a16="http://schemas.microsoft.com/office/drawing/2014/main" id="{BCD65BF8-497D-C699-267D-E1D68C41A6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3472" y="1589651"/>
            <a:ext cx="10396475" cy="4351338"/>
          </a:xfrm>
        </p:spPr>
      </p:pic>
    </p:spTree>
    <p:extLst>
      <p:ext uri="{BB962C8B-B14F-4D97-AF65-F5344CB8AC3E}">
        <p14:creationId xmlns:p14="http://schemas.microsoft.com/office/powerpoint/2010/main" val="264757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460499"/>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Q2:-In Power BI, can you create a bar chart representing the top 10 countries with the highest number of cities in the dataset?</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B3352666-7CF3-EAD3-F126-B991D18D88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7755" y="1603067"/>
            <a:ext cx="10756490" cy="4889808"/>
          </a:xfrm>
        </p:spPr>
      </p:pic>
    </p:spTree>
    <p:extLst>
      <p:ext uri="{BB962C8B-B14F-4D97-AF65-F5344CB8AC3E}">
        <p14:creationId xmlns:p14="http://schemas.microsoft.com/office/powerpoint/2010/main" val="190351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335855"/>
          </a:xfrm>
        </p:spPr>
        <p:txBody>
          <a:bodyPr>
            <a:normAutofit fontScale="90000"/>
          </a:bodyPr>
          <a:lstStyle/>
          <a:p>
            <a:r>
              <a:rPr lang="en-IN" sz="3100" kern="0" dirty="0">
                <a:solidFill>
                  <a:srgbClr val="000000"/>
                </a:solidFill>
                <a:effectLst/>
                <a:latin typeface="Plus Jakarta Sans"/>
                <a:ea typeface="Times New Roman" panose="02020603050405020304" pitchFamily="18" charset="0"/>
                <a:cs typeface="Segoe UI" panose="020B0502040204020203" pitchFamily="34" charset="0"/>
              </a:rPr>
              <a:t>Q3:-How does the distribution of cities in terms of latitude vary across different continents? Create a scatter plot in Power BI to illustrate this.</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3E9DB637-77B3-2743-0C4D-311F532985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780" y="1356851"/>
            <a:ext cx="11021962" cy="5338916"/>
          </a:xfrm>
        </p:spPr>
      </p:pic>
    </p:spTree>
    <p:extLst>
      <p:ext uri="{BB962C8B-B14F-4D97-AF65-F5344CB8AC3E}">
        <p14:creationId xmlns:p14="http://schemas.microsoft.com/office/powerpoint/2010/main" val="223541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BAAC-B508-2D2C-055A-79A73DB6DE5F}"/>
              </a:ext>
            </a:extLst>
          </p:cNvPr>
          <p:cNvSpPr>
            <a:spLocks noGrp="1"/>
          </p:cNvSpPr>
          <p:nvPr>
            <p:ph type="title"/>
          </p:nvPr>
        </p:nvSpPr>
        <p:spPr>
          <a:xfrm>
            <a:off x="838200" y="365125"/>
            <a:ext cx="10515600" cy="1460499"/>
          </a:xfrm>
        </p:spPr>
        <p:txBody>
          <a:bodyPr>
            <a:normAutofit fontScale="90000"/>
          </a:bodyPr>
          <a:lstStyle/>
          <a:p>
            <a:r>
              <a:rPr lang="en-IN" sz="3100" dirty="0"/>
              <a:t>Q4:-</a:t>
            </a:r>
            <a:r>
              <a:rPr lang="en-IN" sz="3100" kern="0" dirty="0">
                <a:solidFill>
                  <a:srgbClr val="000000"/>
                </a:solidFill>
                <a:effectLst/>
                <a:latin typeface="Plus Jakarta Sans"/>
                <a:ea typeface="Times New Roman" panose="02020603050405020304" pitchFamily="18" charset="0"/>
                <a:cs typeface="Segoe UI" panose="020B0502040204020203" pitchFamily="34" charset="0"/>
              </a:rPr>
              <a:t>Create a line chart in Power BI to display the temperature trends over time for a selected city. Highlight extreme temperature events.</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7B9D13E5-1843-6A86-EB03-919A9D78FD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540489"/>
            <a:ext cx="10515599" cy="4742323"/>
          </a:xfrm>
        </p:spPr>
      </p:pic>
    </p:spTree>
    <p:extLst>
      <p:ext uri="{BB962C8B-B14F-4D97-AF65-F5344CB8AC3E}">
        <p14:creationId xmlns:p14="http://schemas.microsoft.com/office/powerpoint/2010/main" val="1134943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2631</Words>
  <Application>Microsoft Office PowerPoint</Application>
  <PresentationFormat>Widescreen</PresentationFormat>
  <Paragraphs>1130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Plus Jakarta Sans</vt:lpstr>
      <vt:lpstr>Söhne</vt:lpstr>
      <vt:lpstr>Office Theme</vt:lpstr>
      <vt:lpstr>PowerPoint Presentation</vt:lpstr>
      <vt:lpstr>INTRODUCTION </vt:lpstr>
      <vt:lpstr>Index</vt:lpstr>
      <vt:lpstr>ER  Digram </vt:lpstr>
      <vt:lpstr>PowerPoint Presentation</vt:lpstr>
      <vt:lpstr>Q1:- Can you create a geographical map in Power BI showing the distribution of cities in the dataset based on their latitude and longitude? </vt:lpstr>
      <vt:lpstr>Q2:-In Power BI, can you create a bar chart representing the top 10 countries with the highest number of cities in the dataset? </vt:lpstr>
      <vt:lpstr>Q3:-How does the distribution of cities in terms of latitude vary across different continents? Create a scatter plot in Power BI to illustrate this. </vt:lpstr>
      <vt:lpstr>Q4:-Create a line chart in Power BI to display the temperature trends over time for a selected city. Highlight extreme temperature events. </vt:lpstr>
      <vt:lpstr>Q5:-How does humidity vary across different cities? Generate a heatmap in Power BI to visualize this variation</vt:lpstr>
      <vt:lpstr>Q6:-Can you create a time-series chart in Power BI showing the relationship between wind speed and air pressure for a specific city? </vt:lpstr>
      <vt:lpstr>Q7:-Create a time-series line chart in Power BI to show the overall temperature trends over the entire dataset. </vt:lpstr>
      <vt:lpstr>Q8:-Can you create a heatmap in Power BI to visualize the busiest hours for specific weather conditions (e.g., "clear sky," "rainy")? </vt:lpstr>
      <vt:lpstr>Q9:-How does the wind speed change over the course of a day? Create a radial chart in Power BI to represent this. </vt:lpstr>
      <vt:lpstr>Q10:-Create a Power BI chart comparing the temperature variations between two selected cities over a specific timeframe. </vt:lpstr>
      <vt:lpstr>Q11:-Can you build a heatmap in Power BI to show the temperature ranges for cities across different countries? </vt:lpstr>
      <vt:lpstr>Q.12:-Create a bar chart in Power BI to highlight cities with the highest and lowest average temperatures in the dataset. </vt:lpstr>
      <vt:lpstr>Q13:-Create a wind rose chart in Power BI to visualize the prevailing wind directions for a selected city. </vt:lpstr>
      <vt:lpstr>Q14:-Can you generate a Power BI heatmap illustrating the average wind speeds across cities for different months of the year? </vt:lpstr>
      <vt:lpstr>Q15:-Create a Power BI scatter plot to show the relationship between wind speed and air pressure for a specific city.</vt:lpstr>
      <vt:lpstr>PowerPoint Presentation</vt:lpstr>
      <vt:lpstr>1. Are there any countries with cities located at extreme latitudes, and how might this impact their climate? </vt:lpstr>
      <vt:lpstr>2. Can you identify any clusters of cities with similar latitude and longitude values? What factors might explain these clusters? </vt:lpstr>
      <vt:lpstr>3. Are there any correlations between a city's geographical location (latitude and longitude) and its weather attributes, such as temperature or humidity? </vt:lpstr>
      <vt:lpstr>4. Identify the top three cities with the most frequent occurrence of rainy weather based on weather descriptions. What are the seasonal patterns? </vt:lpstr>
      <vt:lpstr>5. Is there a correlation between humidity levels and air pressure? How might this relationship affect weather conditions? </vt:lpstr>
      <vt:lpstr>6. Explore the impact of wind direction on temperature for coastal cities. Are there noticeable patterns? </vt:lpstr>
      <vt:lpstr>7. Are there specific months when cities experience significant temperature fluctuations? What might explain these variations? </vt:lpstr>
      <vt:lpstr>8. Identify periods of extreme weather events, such as storms or heatwaves, by analyzing the time-based data. What patterns emerge? </vt:lpstr>
      <vt:lpstr>9. Are there any notable differences in temperature trends between northern and southern hemisphere cities over the year? How do they relate to seasons? </vt:lpstr>
      <vt:lpstr>10. What are the consequences of prolonged periods of extreme cold or heat in specific cities? How do residents adapt to such conditions? </vt:lpstr>
      <vt:lpstr>11. Investigate whether temperature anomalies (unusual deviations from the norm) coincide with certain events or environmental factors in specific cities. </vt:lpstr>
      <vt:lpstr>12. Analyze the impact of temperature on energy consumption patterns in cities. Are there noticeable trends or correlations? </vt:lpstr>
      <vt:lpstr>13. How do specific wind patterns impact air quality and pollution dispersion in urban areas? Analyze wind direction data for insights. </vt:lpstr>
      <vt:lpstr>14. Identify cities prone to strong winds and the potential consequences, such as increased risk of natural disasters or challenges for transportation. </vt:lpstr>
      <vt:lpstr>15. Explore whether wind speed and direction influence the frequency and severity of weather-related events (e.g., hurricanes, storms) in coastal cities.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Pandit</dc:creator>
  <cp:lastModifiedBy>Arjun Pandit</cp:lastModifiedBy>
  <cp:revision>18</cp:revision>
  <dcterms:created xsi:type="dcterms:W3CDTF">2024-03-26T10:41:00Z</dcterms:created>
  <dcterms:modified xsi:type="dcterms:W3CDTF">2024-03-27T03:11:39Z</dcterms:modified>
</cp:coreProperties>
</file>